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200" d="100"/>
          <a:sy n="200" d="100"/>
        </p:scale>
        <p:origin x="1338" y="21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9F357-A061-4C51-BECD-86C0809BEEFB}" type="datetimeFigureOut">
              <a:rPr lang="ca-ES" smtClean="0"/>
              <a:t>7/4/2019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5285F-0B36-47EC-8DA8-25DB6E6CBDC2}" type="slidenum">
              <a:rPr lang="ca-ES" smtClean="0"/>
              <a:t>‹Nº›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C5285F-0B36-47EC-8DA8-25DB6E6CBDC2}" type="slidenum">
              <a:rPr lang="ca-ES" smtClean="0"/>
              <a:t>9</a:t>
            </a:fld>
            <a:endParaRPr lang="ca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a-ES" smtClean="0"/>
              <a:t>Feu clic aquí per editar l'estil</a:t>
            </a:r>
            <a:endParaRPr lang="es-ES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a-ES" smtClean="0"/>
              <a:t>Feu clic aquí per editar l'estil de subtítols del patró.</a:t>
            </a:r>
            <a:endParaRPr lang="es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55AB-902E-4D63-BFDC-64838E800BD8}" type="datetimeFigureOut">
              <a:rPr lang="es-ES" smtClean="0"/>
              <a:pPr/>
              <a:t>07/04/2019</a:t>
            </a:fld>
            <a:endParaRPr lang="es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1B0B-8734-4605-9583-319926D4F3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es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s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55AB-902E-4D63-BFDC-64838E800BD8}" type="datetimeFigureOut">
              <a:rPr lang="es-ES" smtClean="0"/>
              <a:pPr/>
              <a:t>07/04/2019</a:t>
            </a:fld>
            <a:endParaRPr lang="es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1B0B-8734-4605-9583-319926D4F3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a-ES" smtClean="0"/>
              <a:t>Feu clic aquí per editar l'estil</a:t>
            </a:r>
            <a:endParaRPr lang="es-ES"/>
          </a:p>
        </p:txBody>
      </p:sp>
      <p:sp>
        <p:nvSpPr>
          <p:cNvPr id="3" name="Contenidor de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s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55AB-902E-4D63-BFDC-64838E800BD8}" type="datetimeFigureOut">
              <a:rPr lang="es-ES" smtClean="0"/>
              <a:pPr/>
              <a:t>07/04/2019</a:t>
            </a:fld>
            <a:endParaRPr lang="es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1B0B-8734-4605-9583-319926D4F3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es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s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55AB-902E-4D63-BFDC-64838E800BD8}" type="datetimeFigureOut">
              <a:rPr lang="es-ES" smtClean="0"/>
              <a:pPr/>
              <a:t>07/04/2019</a:t>
            </a:fld>
            <a:endParaRPr lang="es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1B0B-8734-4605-9583-319926D4F3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a-ES" smtClean="0"/>
              <a:t>Feu clic aquí per editar l'estil</a:t>
            </a:r>
            <a:endParaRPr lang="es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smtClean="0"/>
              <a:t>Feu clic aquí per editar els estils de text</a:t>
            </a:r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55AB-902E-4D63-BFDC-64838E800BD8}" type="datetimeFigureOut">
              <a:rPr lang="es-ES" smtClean="0"/>
              <a:pPr/>
              <a:t>07/04/2019</a:t>
            </a:fld>
            <a:endParaRPr lang="es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1B0B-8734-4605-9583-319926D4F3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es-ES"/>
          </a:p>
        </p:txBody>
      </p:sp>
      <p:sp>
        <p:nvSpPr>
          <p:cNvPr id="3" name="Contenidor de contingut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s-ES"/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s-ES"/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55AB-902E-4D63-BFDC-64838E800BD8}" type="datetimeFigureOut">
              <a:rPr lang="es-ES" smtClean="0"/>
              <a:pPr/>
              <a:t>07/04/2019</a:t>
            </a:fld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1B0B-8734-4605-9583-319926D4F3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a-ES" smtClean="0"/>
              <a:t>Feu clic aquí per editar l'estil</a:t>
            </a:r>
            <a:endParaRPr lang="es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els estils de text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s-ES"/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 smtClean="0"/>
              <a:t>Feu clic aquí per editar els estils de text</a:t>
            </a:r>
          </a:p>
        </p:txBody>
      </p:sp>
      <p:sp>
        <p:nvSpPr>
          <p:cNvPr id="6" name="Contenidor de contingut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s-ES"/>
          </a:p>
        </p:txBody>
      </p:sp>
      <p:sp>
        <p:nvSpPr>
          <p:cNvPr id="7" name="Contenidor de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55AB-902E-4D63-BFDC-64838E800BD8}" type="datetimeFigureOut">
              <a:rPr lang="es-ES" smtClean="0"/>
              <a:pPr/>
              <a:t>07/04/2019</a:t>
            </a:fld>
            <a:endParaRPr lang="es-ES"/>
          </a:p>
        </p:txBody>
      </p:sp>
      <p:sp>
        <p:nvSpPr>
          <p:cNvPr id="8" name="Contenidor de peu de pà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Conteni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1B0B-8734-4605-9583-319926D4F3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mtClean="0"/>
              <a:t>Feu clic aquí per editar l'estil</a:t>
            </a:r>
            <a:endParaRPr lang="es-ES"/>
          </a:p>
        </p:txBody>
      </p:sp>
      <p:sp>
        <p:nvSpPr>
          <p:cNvPr id="3" name="Contenidor de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55AB-902E-4D63-BFDC-64838E800BD8}" type="datetimeFigureOut">
              <a:rPr lang="es-ES" smtClean="0"/>
              <a:pPr/>
              <a:t>07/04/2019</a:t>
            </a:fld>
            <a:endParaRPr lang="es-ES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1B0B-8734-4605-9583-319926D4F3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55AB-902E-4D63-BFDC-64838E800BD8}" type="datetimeFigureOut">
              <a:rPr lang="es-ES" smtClean="0"/>
              <a:pPr/>
              <a:t>07/04/2019</a:t>
            </a:fld>
            <a:endParaRPr lang="es-ES"/>
          </a:p>
        </p:txBody>
      </p:sp>
      <p:sp>
        <p:nvSpPr>
          <p:cNvPr id="3" name="Contenidor de peu de pà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1B0B-8734-4605-9583-319926D4F3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es-ES"/>
          </a:p>
        </p:txBody>
      </p:sp>
      <p:sp>
        <p:nvSpPr>
          <p:cNvPr id="3" name="Contenidor de contingut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s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els estils de text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55AB-902E-4D63-BFDC-64838E800BD8}" type="datetimeFigureOut">
              <a:rPr lang="es-ES" smtClean="0"/>
              <a:pPr/>
              <a:t>07/04/2019</a:t>
            </a:fld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1B0B-8734-4605-9583-319926D4F3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a-ES" smtClean="0"/>
              <a:t>Feu clic aquí per editar l'estil</a:t>
            </a:r>
            <a:endParaRPr lang="es-ES"/>
          </a:p>
        </p:txBody>
      </p:sp>
      <p:sp>
        <p:nvSpPr>
          <p:cNvPr id="3" name="Contenidor d'imatg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Contenidor de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a-ES" smtClean="0"/>
              <a:t>Feu clic aquí per editar els estils de text</a:t>
            </a:r>
          </a:p>
        </p:txBody>
      </p:sp>
      <p:sp>
        <p:nvSpPr>
          <p:cNvPr id="5" name="Contenidor de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855AB-902E-4D63-BFDC-64838E800BD8}" type="datetimeFigureOut">
              <a:rPr lang="es-ES" smtClean="0"/>
              <a:pPr/>
              <a:t>07/04/2019</a:t>
            </a:fld>
            <a:endParaRPr lang="es-ES"/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D1B0B-8734-4605-9583-319926D4F3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 smtClean="0"/>
              <a:t>Feu clic aquí per editar l'estil</a:t>
            </a:r>
            <a:endParaRPr lang="es-ES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 smtClean="0"/>
              <a:t>Feu clic aquí per editar els estils de text</a:t>
            </a:r>
          </a:p>
          <a:p>
            <a:pPr lvl="1"/>
            <a:r>
              <a:rPr lang="ca-ES" smtClean="0"/>
              <a:t>Segon nivell</a:t>
            </a:r>
          </a:p>
          <a:p>
            <a:pPr lvl="2"/>
            <a:r>
              <a:rPr lang="ca-ES" smtClean="0"/>
              <a:t>Tercer nivell</a:t>
            </a:r>
          </a:p>
          <a:p>
            <a:pPr lvl="3"/>
            <a:r>
              <a:rPr lang="ca-ES" smtClean="0"/>
              <a:t>Quart nivell</a:t>
            </a:r>
          </a:p>
          <a:p>
            <a:pPr lvl="4"/>
            <a:r>
              <a:rPr lang="ca-ES" smtClean="0"/>
              <a:t>Cinquè nivell</a:t>
            </a:r>
            <a:endParaRPr lang="es-ES"/>
          </a:p>
        </p:txBody>
      </p:sp>
      <p:sp>
        <p:nvSpPr>
          <p:cNvPr id="4" name="Contenidor de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855AB-902E-4D63-BFDC-64838E800BD8}" type="datetimeFigureOut">
              <a:rPr lang="es-ES" smtClean="0"/>
              <a:pPr/>
              <a:t>07/04/2019</a:t>
            </a:fld>
            <a:endParaRPr lang="es-ES"/>
          </a:p>
        </p:txBody>
      </p:sp>
      <p:sp>
        <p:nvSpPr>
          <p:cNvPr id="5" name="Contenidor de peu de pà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Conteni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D1B0B-8734-4605-9583-319926D4F30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 descr="BCN_Planta_muralla_mediev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202" y="0"/>
            <a:ext cx="8255596" cy="6858000"/>
          </a:xfrm>
          <a:prstGeom prst="rect">
            <a:avLst/>
          </a:prstGeom>
        </p:spPr>
      </p:pic>
      <p:sp>
        <p:nvSpPr>
          <p:cNvPr id="6" name="QuadreDeText 5"/>
          <p:cNvSpPr txBox="1"/>
          <p:nvPr/>
        </p:nvSpPr>
        <p:spPr>
          <a:xfrm>
            <a:off x="4000496" y="0"/>
            <a:ext cx="5143504" cy="369332"/>
          </a:xfrm>
          <a:prstGeom prst="rect">
            <a:avLst/>
          </a:prstGeom>
          <a:solidFill>
            <a:schemeClr val="accent1">
              <a:lumMod val="75000"/>
              <a:alpha val="46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1. Barcelona: Recorregut de les diferents muralles</a:t>
            </a:r>
            <a:endParaRPr lang="es-ES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 descr="BCN_1535_Braun_Hogenberg_UB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3383370"/>
          </a:xfrm>
          <a:prstGeom prst="rect">
            <a:avLst/>
          </a:prstGeom>
        </p:spPr>
      </p:pic>
      <p:pic>
        <p:nvPicPr>
          <p:cNvPr id="5" name="Imatge 4" descr="BCN_1563_marítima_Anthonis_van_den_Wyngaer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71942"/>
            <a:ext cx="9144000" cy="2463660"/>
          </a:xfrm>
          <a:prstGeom prst="rect">
            <a:avLst/>
          </a:prstGeom>
        </p:spPr>
      </p:pic>
      <p:sp>
        <p:nvSpPr>
          <p:cNvPr id="6" name="QuadreDeText 5"/>
          <p:cNvSpPr txBox="1"/>
          <p:nvPr/>
        </p:nvSpPr>
        <p:spPr>
          <a:xfrm>
            <a:off x="2071670" y="0"/>
            <a:ext cx="664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2. Vista de Barcelona cap al nord. </a:t>
            </a:r>
            <a:r>
              <a:rPr lang="ca-ES" dirty="0" err="1" smtClean="0"/>
              <a:t>Braun-Hogenberg</a:t>
            </a:r>
            <a:r>
              <a:rPr lang="ca-ES" dirty="0" smtClean="0"/>
              <a:t>, c. 1535</a:t>
            </a:r>
            <a:endParaRPr lang="es-ES" dirty="0"/>
          </a:p>
        </p:txBody>
      </p:sp>
      <p:sp>
        <p:nvSpPr>
          <p:cNvPr id="7" name="QuadreDeText 6"/>
          <p:cNvSpPr txBox="1"/>
          <p:nvPr/>
        </p:nvSpPr>
        <p:spPr>
          <a:xfrm>
            <a:off x="2143108" y="3786190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3. Vista de Barcelona des del mar. A. van </a:t>
            </a:r>
            <a:r>
              <a:rPr lang="ca-ES" dirty="0" err="1" smtClean="0"/>
              <a:t>Wingaerde</a:t>
            </a:r>
            <a:r>
              <a:rPr lang="ca-ES" dirty="0" smtClean="0"/>
              <a:t>, 1563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 descr="BCN_BNE_planos_18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3505"/>
            <a:ext cx="9144000" cy="6414495"/>
          </a:xfrm>
          <a:prstGeom prst="rect">
            <a:avLst/>
          </a:prstGeom>
        </p:spPr>
      </p:pic>
      <p:sp>
        <p:nvSpPr>
          <p:cNvPr id="6" name="QuadreDeText 5"/>
          <p:cNvSpPr txBox="1"/>
          <p:nvPr/>
        </p:nvSpPr>
        <p:spPr>
          <a:xfrm>
            <a:off x="2428860" y="142852"/>
            <a:ext cx="635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4. Barcelona, amb Montjuïc, la ciutadella i la </a:t>
            </a:r>
            <a:r>
              <a:rPr lang="ca-ES" dirty="0" err="1" smtClean="0"/>
              <a:t>Barceloneta</a:t>
            </a:r>
            <a:r>
              <a:rPr lang="ca-ES" dirty="0" smtClean="0"/>
              <a:t>, 1806.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QuadreDeText 4"/>
          <p:cNvSpPr txBox="1"/>
          <p:nvPr/>
        </p:nvSpPr>
        <p:spPr>
          <a:xfrm>
            <a:off x="2214546" y="142852"/>
            <a:ext cx="664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5. Vista de Barcelona direcció sud, 1853. Gravat d’Alfred </a:t>
            </a:r>
            <a:r>
              <a:rPr lang="ca-ES" dirty="0" err="1" smtClean="0"/>
              <a:t>Guesdon</a:t>
            </a:r>
            <a:r>
              <a:rPr lang="ca-ES" dirty="0" smtClean="0"/>
              <a:t> </a:t>
            </a:r>
            <a:endParaRPr lang="es-ES" dirty="0"/>
          </a:p>
        </p:txBody>
      </p:sp>
      <p:pic>
        <p:nvPicPr>
          <p:cNvPr id="6" name="Imatge 5" descr="BCN_1853_Guesd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053883"/>
            <a:ext cx="9144001" cy="58041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idor de contingut 3" descr="BCN_1857_a_vol_d'ocell_Onofre_Alsamor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19" y="1"/>
            <a:ext cx="8512045" cy="6858000"/>
          </a:xfrm>
        </p:spPr>
      </p:pic>
      <p:sp>
        <p:nvSpPr>
          <p:cNvPr id="5" name="QuadreDeText 4"/>
          <p:cNvSpPr txBox="1"/>
          <p:nvPr/>
        </p:nvSpPr>
        <p:spPr>
          <a:xfrm>
            <a:off x="2428860" y="0"/>
            <a:ext cx="6715140" cy="369332"/>
          </a:xfrm>
          <a:prstGeom prst="rect">
            <a:avLst/>
          </a:prstGeom>
          <a:solidFill>
            <a:schemeClr val="accent1">
              <a:lumMod val="75000"/>
              <a:alpha val="37000"/>
            </a:schemeClr>
          </a:solidFill>
        </p:spPr>
        <p:txBody>
          <a:bodyPr wrap="square" rtlCol="0">
            <a:spAutoFit/>
          </a:bodyPr>
          <a:lstStyle/>
          <a:p>
            <a:r>
              <a:rPr lang="ca-ES" dirty="0" smtClean="0">
                <a:solidFill>
                  <a:schemeClr val="bg1"/>
                </a:solidFill>
              </a:rPr>
              <a:t>6. Vista aèria de Barcelona. 1857. Aquarel·la d’Onofre </a:t>
            </a:r>
            <a:r>
              <a:rPr lang="ca-ES" dirty="0" err="1" smtClean="0">
                <a:solidFill>
                  <a:schemeClr val="bg1"/>
                </a:solidFill>
              </a:rPr>
              <a:t>Alsamora</a:t>
            </a:r>
            <a:endParaRPr lang="es-E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 descr="BCN_PlaCerda1859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3810"/>
            <a:ext cx="9144000" cy="6074190"/>
          </a:xfrm>
          <a:prstGeom prst="rect">
            <a:avLst/>
          </a:prstGeom>
        </p:spPr>
      </p:pic>
      <p:sp>
        <p:nvSpPr>
          <p:cNvPr id="5" name="QuadreDeText 4"/>
          <p:cNvSpPr txBox="1"/>
          <p:nvPr/>
        </p:nvSpPr>
        <p:spPr>
          <a:xfrm>
            <a:off x="2714612" y="142852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7</a:t>
            </a:r>
            <a:r>
              <a:rPr lang="ca-ES" dirty="0" smtClean="0"/>
              <a:t>. Projecte d’eixampla de Barcelona. </a:t>
            </a:r>
            <a:r>
              <a:rPr lang="ca-ES" dirty="0" err="1" smtClean="0"/>
              <a:t>Ildefons</a:t>
            </a:r>
            <a:r>
              <a:rPr lang="ca-ES" dirty="0" smtClean="0"/>
              <a:t> Cerdà, 1859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 descr="BCN_eixample_projecteRovi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6558"/>
            <a:ext cx="9144000" cy="6131442"/>
          </a:xfrm>
          <a:prstGeom prst="rect">
            <a:avLst/>
          </a:prstGeom>
        </p:spPr>
      </p:pic>
      <p:sp>
        <p:nvSpPr>
          <p:cNvPr id="6" name="QuadreDeText 5"/>
          <p:cNvSpPr txBox="1"/>
          <p:nvPr/>
        </p:nvSpPr>
        <p:spPr>
          <a:xfrm>
            <a:off x="2500298" y="142852"/>
            <a:ext cx="621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8. Projecte d’eixampla de Barcelona, 1859. Antoni Rovira i Trias.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 descr="BCN-projecte_Eixample_Sol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99070"/>
            <a:ext cx="9144000" cy="5358930"/>
          </a:xfrm>
          <a:prstGeom prst="rect">
            <a:avLst/>
          </a:prstGeom>
        </p:spPr>
      </p:pic>
      <p:sp>
        <p:nvSpPr>
          <p:cNvPr id="6" name="QuadreDeText 5"/>
          <p:cNvSpPr txBox="1"/>
          <p:nvPr/>
        </p:nvSpPr>
        <p:spPr>
          <a:xfrm>
            <a:off x="2214546" y="500042"/>
            <a:ext cx="6429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 smtClean="0"/>
              <a:t>9. Projecte d’eixampla de Barcelona, 1859. Francesc Soler i Glòria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atlesdebarcelona.cat/wp-content/uploads/2014/02/638.jpg"/>
          <p:cNvPicPr>
            <a:picLocks noChangeAspect="1" noChangeArrowheads="1"/>
          </p:cNvPicPr>
          <p:nvPr/>
        </p:nvPicPr>
        <p:blipFill>
          <a:blip r:embed="rId3" cstate="print"/>
          <a:srcRect l="24567" r="2457" b="2543"/>
          <a:stretch>
            <a:fillRect/>
          </a:stretch>
        </p:blipFill>
        <p:spPr bwMode="auto">
          <a:xfrm>
            <a:off x="-27069" y="980728"/>
            <a:ext cx="9160247" cy="4544528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755576" y="26064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a-ES" dirty="0" smtClean="0"/>
              <a:t>10. Barcelona durant l’exposició internacional de 1888 </a:t>
            </a:r>
            <a:endParaRPr lang="ca-ES" dirty="0"/>
          </a:p>
        </p:txBody>
      </p:sp>
      <p:sp>
        <p:nvSpPr>
          <p:cNvPr id="6" name="5 CuadroTexto"/>
          <p:cNvSpPr txBox="1"/>
          <p:nvPr/>
        </p:nvSpPr>
        <p:spPr>
          <a:xfrm>
            <a:off x="179512" y="5733256"/>
            <a:ext cx="89644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1400" dirty="0" smtClean="0"/>
              <a:t>1. Estàtua de Colom  2. Estàtua de Güell 3. Gran Hotel Internacional 4. Estació de França  5. Parc i Exposició Internacional 6. Palau de Belles Arts  7. Arc de Triomf  8. Circ Eqüestre  9. Panorama de </a:t>
            </a:r>
            <a:r>
              <a:rPr lang="ca-ES" sz="1400" dirty="0" err="1" smtClean="0"/>
              <a:t>Waterloo</a:t>
            </a:r>
            <a:r>
              <a:rPr lang="ca-ES" sz="1400" dirty="0" smtClean="0"/>
              <a:t> 10. Panorama de </a:t>
            </a:r>
            <a:r>
              <a:rPr lang="ca-ES" sz="1400" dirty="0" err="1" smtClean="0"/>
              <a:t>Plewna</a:t>
            </a:r>
            <a:r>
              <a:rPr lang="ca-ES" sz="1400" dirty="0" smtClean="0"/>
              <a:t> 11. </a:t>
            </a:r>
            <a:r>
              <a:rPr lang="ca-ES" sz="1400" dirty="0" err="1" smtClean="0"/>
              <a:t>Pano-rama</a:t>
            </a:r>
            <a:r>
              <a:rPr lang="ca-ES" sz="1400" dirty="0" smtClean="0"/>
              <a:t> de Montserrat  12. Muntanyes russes  13. Exposició marítima 14. Plaça de toros  15. Catedral  16 – 17 Arcs de triomf  18. Arc de Triomf  19. </a:t>
            </a:r>
            <a:r>
              <a:rPr lang="ca-ES" sz="1400" dirty="0" err="1" smtClean="0"/>
              <a:t>Barceloneta</a:t>
            </a:r>
            <a:r>
              <a:rPr lang="ca-ES" sz="1400" dirty="0" smtClean="0"/>
              <a:t>  20. Port  21. Instal·lació Marquès de Camp  22. Palau de la Diputació (avui, Generalitat) 23. Ajuntament  24. Universitat</a:t>
            </a:r>
            <a:endParaRPr lang="ca-E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237</Words>
  <Application>Microsoft Office PowerPoint</Application>
  <PresentationFormat>Presentación en pantalla (4:3)</PresentationFormat>
  <Paragraphs>12</Paragraphs>
  <Slides>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Tema de l'Office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super</dc:creator>
  <cp:lastModifiedBy>Jordi</cp:lastModifiedBy>
  <cp:revision>9</cp:revision>
  <dcterms:created xsi:type="dcterms:W3CDTF">2018-09-18T09:29:51Z</dcterms:created>
  <dcterms:modified xsi:type="dcterms:W3CDTF">2019-04-07T15:27:55Z</dcterms:modified>
</cp:coreProperties>
</file>