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6" r:id="rId13"/>
    <p:sldId id="265" r:id="rId14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28CE-40A1-467F-9280-54022B12FEEA}" type="datetimeFigureOut">
              <a:rPr lang="ca-ES" smtClean="0"/>
              <a:pPr/>
              <a:t>02/02/2020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F8DE-E0F5-45E7-A879-AAE1776407A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4152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28CE-40A1-467F-9280-54022B12FEEA}" type="datetimeFigureOut">
              <a:rPr lang="ca-ES" smtClean="0"/>
              <a:pPr/>
              <a:t>02/02/2020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F8DE-E0F5-45E7-A879-AAE1776407A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9533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28CE-40A1-467F-9280-54022B12FEEA}" type="datetimeFigureOut">
              <a:rPr lang="ca-ES" smtClean="0"/>
              <a:pPr/>
              <a:t>02/02/2020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F8DE-E0F5-45E7-A879-AAE1776407A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61985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28CE-40A1-467F-9280-54022B12FEEA}" type="datetimeFigureOut">
              <a:rPr lang="ca-ES" smtClean="0"/>
              <a:pPr/>
              <a:t>02/02/2020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F8DE-E0F5-45E7-A879-AAE1776407A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18299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28CE-40A1-467F-9280-54022B12FEEA}" type="datetimeFigureOut">
              <a:rPr lang="ca-ES" smtClean="0"/>
              <a:pPr/>
              <a:t>02/02/2020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F8DE-E0F5-45E7-A879-AAE1776407A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5555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28CE-40A1-467F-9280-54022B12FEEA}" type="datetimeFigureOut">
              <a:rPr lang="ca-ES" smtClean="0"/>
              <a:pPr/>
              <a:t>02/02/2020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F8DE-E0F5-45E7-A879-AAE1776407A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6176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28CE-40A1-467F-9280-54022B12FEEA}" type="datetimeFigureOut">
              <a:rPr lang="ca-ES" smtClean="0"/>
              <a:pPr/>
              <a:t>02/02/2020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F8DE-E0F5-45E7-A879-AAE1776407A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8983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28CE-40A1-467F-9280-54022B12FEEA}" type="datetimeFigureOut">
              <a:rPr lang="ca-ES" smtClean="0"/>
              <a:pPr/>
              <a:t>02/02/2020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F8DE-E0F5-45E7-A879-AAE1776407A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0933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28CE-40A1-467F-9280-54022B12FEEA}" type="datetimeFigureOut">
              <a:rPr lang="ca-ES" smtClean="0"/>
              <a:pPr/>
              <a:t>02/02/2020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F8DE-E0F5-45E7-A879-AAE1776407A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1922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28CE-40A1-467F-9280-54022B12FEEA}" type="datetimeFigureOut">
              <a:rPr lang="ca-ES" smtClean="0"/>
              <a:pPr/>
              <a:t>02/02/2020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F8DE-E0F5-45E7-A879-AAE1776407A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7059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28CE-40A1-467F-9280-54022B12FEEA}" type="datetimeFigureOut">
              <a:rPr lang="ca-ES" smtClean="0"/>
              <a:pPr/>
              <a:t>02/02/2020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F8DE-E0F5-45E7-A879-AAE1776407A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260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628CE-40A1-467F-9280-54022B12FEEA}" type="datetimeFigureOut">
              <a:rPr lang="ca-ES" smtClean="0"/>
              <a:pPr/>
              <a:t>02/02/2020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1F8DE-E0F5-45E7-A879-AAE1776407A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70103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800199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a-ES" dirty="0" smtClean="0">
                <a:solidFill>
                  <a:schemeClr val="tx1"/>
                </a:solidFill>
              </a:rPr>
              <a:t>L’Imperi dels </a:t>
            </a:r>
            <a:r>
              <a:rPr lang="ca-ES" dirty="0" err="1" smtClean="0">
                <a:solidFill>
                  <a:schemeClr val="tx1"/>
                </a:solidFill>
              </a:rPr>
              <a:t>Àustries</a:t>
            </a:r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7776864" cy="336192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ca-ES" dirty="0"/>
          </a:p>
        </p:txBody>
      </p:sp>
      <p:pic>
        <p:nvPicPr>
          <p:cNvPr id="1028" name="Picture 4" descr="http://2.bp.blogspot.com/-9MMpRPNwWmM/VVxrrZpvhoI/AAAAAAAAALs/kdptPu3OBGM/s1600/109%2BEuropa%2Bde%2BCarlos%2B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48880"/>
            <a:ext cx="7776864" cy="412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196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a-ES" dirty="0" smtClean="0"/>
              <a:t>LA GUERRA DELS SEGADORS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a-ES" sz="2200" b="1" dirty="0">
                <a:latin typeface="Arial" pitchFamily="34" charset="0"/>
                <a:cs typeface="Arial" pitchFamily="34" charset="0"/>
              </a:rPr>
              <a:t>Causes</a:t>
            </a:r>
            <a:r>
              <a:rPr lang="ca-ES" sz="2200" dirty="0">
                <a:latin typeface="Arial" pitchFamily="34" charset="0"/>
                <a:cs typeface="Arial" pitchFamily="34" charset="0"/>
              </a:rPr>
              <a:t>. La revolta catalana de 1640 va tenir un doble component: social i polític. Així, en primer lloc, va ser una revolta pagesa contra els senyors i les autoritats com a protesta per la situació de pobresa en la qual es trobaven. A més, en segon lloc, va ser una revolta de les classes benestants catalanes contra els intents del Comte-duc </a:t>
            </a:r>
            <a:r>
              <a:rPr lang="ca-ES" sz="2200" dirty="0" err="1">
                <a:latin typeface="Arial" pitchFamily="34" charset="0"/>
                <a:cs typeface="Arial" pitchFamily="34" charset="0"/>
              </a:rPr>
              <a:t>d’Olivares</a:t>
            </a:r>
            <a:r>
              <a:rPr lang="ca-ES" sz="2200" dirty="0">
                <a:latin typeface="Arial" pitchFamily="34" charset="0"/>
                <a:cs typeface="Arial" pitchFamily="34" charset="0"/>
              </a:rPr>
              <a:t> d’uniformar la monarquia segons les lleis i les constitucions castellanes.</a:t>
            </a:r>
          </a:p>
          <a:p>
            <a:r>
              <a:rPr lang="ca-ES" sz="2200" b="1" dirty="0" smtClean="0">
                <a:latin typeface="Arial" pitchFamily="34" charset="0"/>
                <a:cs typeface="Arial" pitchFamily="34" charset="0"/>
              </a:rPr>
              <a:t>La guerra dels Segadors</a:t>
            </a:r>
          </a:p>
          <a:p>
            <a:pPr marL="0" indent="0">
              <a:buNone/>
            </a:pPr>
            <a:r>
              <a:rPr lang="ca-ES" sz="2200" dirty="0" smtClean="0">
                <a:latin typeface="Arial" pitchFamily="34" charset="0"/>
                <a:cs typeface="Arial" pitchFamily="34" charset="0"/>
              </a:rPr>
              <a:t>       La guerra entre la monarquia hispànica i França es desenvolupa entre el 1637 i el 1639 a  Rosselló, un cop acabada els terços castellans es van quedar a Catalunya, amb l’obligatorietat per part de la població catalana d’allotjar-los i mantenir-los. Això va provocar tensions, les quals van donar lloc a l’aixecament camperol el 7 de juny de 1640 al </a:t>
            </a:r>
            <a:r>
              <a:rPr lang="ca-ES" sz="2200" b="1" dirty="0" smtClean="0">
                <a:latin typeface="Arial" pitchFamily="34" charset="0"/>
                <a:cs typeface="Arial" pitchFamily="34" charset="0"/>
              </a:rPr>
              <a:t>Corpus de Sang. </a:t>
            </a:r>
            <a:r>
              <a:rPr lang="ca-ES" sz="2200" dirty="0" smtClean="0">
                <a:latin typeface="Arial" pitchFamily="34" charset="0"/>
                <a:cs typeface="Arial" pitchFamily="34" charset="0"/>
              </a:rPr>
              <a:t>Començava la guerra els Segadors. </a:t>
            </a:r>
          </a:p>
          <a:p>
            <a:r>
              <a:rPr lang="ca-ES" sz="2200" b="1" i="1" dirty="0">
                <a:latin typeface="Arial" pitchFamily="34" charset="0"/>
                <a:cs typeface="Arial" pitchFamily="34" charset="0"/>
              </a:rPr>
              <a:t>Etapes de la Guerra dels Segadors:</a:t>
            </a:r>
            <a:endParaRPr lang="ca-ES" sz="2200" dirty="0">
              <a:latin typeface="Arial" pitchFamily="34" charset="0"/>
              <a:cs typeface="Arial" pitchFamily="34" charset="0"/>
            </a:endParaRPr>
          </a:p>
          <a:p>
            <a:r>
              <a:rPr lang="ca-ES" sz="2200" b="1" dirty="0">
                <a:latin typeface="Arial" pitchFamily="34" charset="0"/>
                <a:cs typeface="Arial" pitchFamily="34" charset="0"/>
              </a:rPr>
              <a:t>1640</a:t>
            </a:r>
            <a:r>
              <a:rPr lang="ca-ES" sz="2200" dirty="0">
                <a:latin typeface="Arial" pitchFamily="34" charset="0"/>
                <a:cs typeface="Arial" pitchFamily="34" charset="0"/>
              </a:rPr>
              <a:t> → Revolta popular, revolució política i negociació de l’auxili francès.</a:t>
            </a:r>
          </a:p>
          <a:p>
            <a:r>
              <a:rPr lang="ca-ES" sz="2200" b="1" dirty="0">
                <a:latin typeface="Arial" pitchFamily="34" charset="0"/>
                <a:cs typeface="Arial" pitchFamily="34" charset="0"/>
              </a:rPr>
              <a:t>1641-1643</a:t>
            </a:r>
            <a:r>
              <a:rPr lang="ca-ES" sz="2200" dirty="0">
                <a:latin typeface="Arial" pitchFamily="34" charset="0"/>
                <a:cs typeface="Arial" pitchFamily="34" charset="0"/>
              </a:rPr>
              <a:t> → Èxits de l’aliança franco-catalana.</a:t>
            </a:r>
          </a:p>
          <a:p>
            <a:r>
              <a:rPr lang="ca-ES" sz="2200" dirty="0">
                <a:latin typeface="Arial" pitchFamily="34" charset="0"/>
                <a:cs typeface="Arial" pitchFamily="34" charset="0"/>
              </a:rPr>
              <a:t>Batalla de Montjuïc (26-01-1641) → Victòria catalana.</a:t>
            </a:r>
          </a:p>
          <a:p>
            <a:r>
              <a:rPr lang="ca-ES" sz="2200" dirty="0">
                <a:latin typeface="Arial" pitchFamily="34" charset="0"/>
                <a:cs typeface="Arial" pitchFamily="34" charset="0"/>
              </a:rPr>
              <a:t>Control del Rosselló (Perpinyà, Salses, Cotlliure i Argelers).</a:t>
            </a:r>
          </a:p>
          <a:p>
            <a:r>
              <a:rPr lang="ca-ES" sz="2200" b="1" dirty="0">
                <a:latin typeface="Arial" pitchFamily="34" charset="0"/>
                <a:cs typeface="Arial" pitchFamily="34" charset="0"/>
              </a:rPr>
              <a:t>1644-1652</a:t>
            </a:r>
            <a:r>
              <a:rPr lang="ca-ES" sz="2200" dirty="0">
                <a:latin typeface="Arial" pitchFamily="34" charset="0"/>
                <a:cs typeface="Arial" pitchFamily="34" charset="0"/>
              </a:rPr>
              <a:t> → Ofensiva hispànica.</a:t>
            </a:r>
          </a:p>
          <a:p>
            <a:r>
              <a:rPr lang="ca-ES" sz="2200" dirty="0">
                <a:latin typeface="Arial" pitchFamily="34" charset="0"/>
                <a:cs typeface="Arial" pitchFamily="34" charset="0"/>
              </a:rPr>
              <a:t>Ocupació de Lleida (1644).</a:t>
            </a:r>
          </a:p>
          <a:p>
            <a:r>
              <a:rPr lang="ca-ES" sz="2200" dirty="0">
                <a:latin typeface="Arial" pitchFamily="34" charset="0"/>
                <a:cs typeface="Arial" pitchFamily="34" charset="0"/>
              </a:rPr>
              <a:t>Revolta de la Fronda a França (1648-1653).</a:t>
            </a:r>
          </a:p>
          <a:p>
            <a:r>
              <a:rPr lang="ca-ES" sz="2200" dirty="0">
                <a:latin typeface="Arial" pitchFamily="34" charset="0"/>
                <a:cs typeface="Arial" pitchFamily="34" charset="0"/>
              </a:rPr>
              <a:t>Ocupació de Tortosa (1650).</a:t>
            </a:r>
          </a:p>
          <a:p>
            <a:r>
              <a:rPr lang="ca-ES" sz="2200" dirty="0">
                <a:latin typeface="Arial" pitchFamily="34" charset="0"/>
                <a:cs typeface="Arial" pitchFamily="34" charset="0"/>
              </a:rPr>
              <a:t>Capitulació de Barcelona (1652).</a:t>
            </a:r>
          </a:p>
          <a:p>
            <a:r>
              <a:rPr lang="ca-ES" sz="2200" b="1" dirty="0">
                <a:latin typeface="Arial" pitchFamily="34" charset="0"/>
                <a:cs typeface="Arial" pitchFamily="34" charset="0"/>
              </a:rPr>
              <a:t>1653-1659</a:t>
            </a:r>
            <a:r>
              <a:rPr lang="ca-ES" sz="2200" dirty="0">
                <a:latin typeface="Arial" pitchFamily="34" charset="0"/>
                <a:cs typeface="Arial" pitchFamily="34" charset="0"/>
              </a:rPr>
              <a:t> → Campanyes militars al nord de Catalunya i Tractat dels Pirineus.</a:t>
            </a:r>
          </a:p>
          <a:p>
            <a:pPr marL="0" indent="0">
              <a:buNone/>
            </a:pPr>
            <a:endParaRPr lang="ca-ES" sz="1800" dirty="0"/>
          </a:p>
        </p:txBody>
      </p:sp>
    </p:spTree>
    <p:extLst>
      <p:ext uri="{BB962C8B-B14F-4D97-AF65-F5344CB8AC3E}">
        <p14:creationId xmlns:p14="http://schemas.microsoft.com/office/powerpoint/2010/main" val="3067378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a-ES" dirty="0" smtClean="0"/>
              <a:t>La Guerra dels Segadors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sz="1800" dirty="0" smtClean="0"/>
              <a:t>En un primer moment els revoltats catalans maten el virrei, el comte de Santa Coloma. La Diputació General, presidida per Pau Claris es posiciona contra la política </a:t>
            </a:r>
            <a:r>
              <a:rPr lang="ca-ES" sz="1800" dirty="0" err="1" smtClean="0"/>
              <a:t>d’Olivares</a:t>
            </a:r>
            <a:r>
              <a:rPr lang="ca-ES" sz="1800" dirty="0" smtClean="0"/>
              <a:t> i es generalitza la reacció </a:t>
            </a:r>
            <a:r>
              <a:rPr lang="ca-ES" sz="1800" dirty="0" err="1" smtClean="0"/>
              <a:t>anticastellana</a:t>
            </a:r>
            <a:r>
              <a:rPr lang="ca-ES" sz="1800" dirty="0" smtClean="0"/>
              <a:t>.</a:t>
            </a:r>
          </a:p>
          <a:p>
            <a:pPr marL="0" indent="0">
              <a:buNone/>
            </a:pPr>
            <a:r>
              <a:rPr lang="ca-ES" sz="1800" dirty="0" smtClean="0"/>
              <a:t>    Catalunya queda dividida en dos bàndols. Les institucions  catalanes es posen sota la protecció del rei de França: Lluís XIII.</a:t>
            </a:r>
          </a:p>
          <a:p>
            <a:pPr marL="0" indent="0">
              <a:buNone/>
            </a:pPr>
            <a:r>
              <a:rPr lang="ca-ES" sz="1800" dirty="0"/>
              <a:t> </a:t>
            </a:r>
            <a:r>
              <a:rPr lang="ca-ES" sz="1800" dirty="0" smtClean="0"/>
              <a:t>   Finalment Catalunya </a:t>
            </a:r>
            <a:r>
              <a:rPr lang="ca-ES" sz="1800" dirty="0" smtClean="0"/>
              <a:t>es </a:t>
            </a:r>
            <a:r>
              <a:rPr lang="ca-ES" sz="1800" dirty="0" smtClean="0"/>
              <a:t>rendeix a l’obediència de Felip IV.</a:t>
            </a:r>
          </a:p>
          <a:p>
            <a:pPr marL="0" indent="0">
              <a:buNone/>
            </a:pPr>
            <a:r>
              <a:rPr lang="ca-ES" sz="1800" dirty="0" smtClean="0"/>
              <a:t>    </a:t>
            </a:r>
            <a:r>
              <a:rPr lang="ca-ES" sz="1800" b="1" dirty="0" smtClean="0"/>
              <a:t>Conseqüències:</a:t>
            </a:r>
          </a:p>
          <a:p>
            <a:pPr marL="0" indent="0">
              <a:buNone/>
            </a:pPr>
            <a:r>
              <a:rPr lang="ca-ES" sz="1800" b="1" dirty="0"/>
              <a:t> </a:t>
            </a:r>
            <a:r>
              <a:rPr lang="ca-ES" sz="1800" dirty="0" smtClean="0"/>
              <a:t>   -Catalunya perd el Rosselló, el Conflent, el Capcir, el Vallespir  i el nord de la Cerdanya. La frontera entre França i Espanya queda fixada als Pirineus. </a:t>
            </a:r>
            <a:endParaRPr lang="ca-ES" sz="1800" b="1" dirty="0"/>
          </a:p>
          <a:p>
            <a:pPr marL="0" indent="0">
              <a:buNone/>
            </a:pPr>
            <a:r>
              <a:rPr lang="ca-ES" sz="2400" dirty="0" smtClean="0"/>
              <a:t>    -</a:t>
            </a:r>
            <a:r>
              <a:rPr lang="ca-ES" sz="1800" dirty="0" smtClean="0"/>
              <a:t>S’opta per la reconciliació dels </a:t>
            </a:r>
            <a:r>
              <a:rPr lang="ca-ES" sz="1800" dirty="0" err="1" smtClean="0"/>
              <a:t>Àustries</a:t>
            </a:r>
            <a:r>
              <a:rPr lang="ca-ES" sz="1800" dirty="0" smtClean="0"/>
              <a:t> i Catalunya.</a:t>
            </a:r>
          </a:p>
          <a:p>
            <a:pPr marL="0" indent="0">
              <a:buNone/>
            </a:pPr>
            <a:r>
              <a:rPr lang="ca-ES" sz="1800" dirty="0"/>
              <a:t> </a:t>
            </a:r>
            <a:r>
              <a:rPr lang="ca-ES" sz="1800" dirty="0" smtClean="0"/>
              <a:t>    -Felip IV promulga un indult general i promet respectar les constitucions del Principat.</a:t>
            </a:r>
          </a:p>
          <a:p>
            <a:pPr marL="0" indent="0">
              <a:buNone/>
            </a:pPr>
            <a:r>
              <a:rPr lang="ca-ES" sz="1800" dirty="0"/>
              <a:t> </a:t>
            </a:r>
            <a:r>
              <a:rPr lang="ca-ES" sz="1800" dirty="0" smtClean="0"/>
              <a:t>    -Es reserva el dret del control de les llistes dels càrrecs de govern de Barcelona.</a:t>
            </a:r>
          </a:p>
          <a:p>
            <a:pPr marL="0" indent="0">
              <a:buNone/>
            </a:pPr>
            <a:r>
              <a:rPr lang="ca-ES" sz="1800" dirty="0"/>
              <a:t> </a:t>
            </a:r>
            <a:r>
              <a:rPr lang="ca-ES" sz="1800" dirty="0" smtClean="0"/>
              <a:t>    -Les friccions en competències jurisdiccionals no van desaparèixer.</a:t>
            </a:r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75520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a-ES" dirty="0" smtClean="0"/>
              <a:t>FELIP IV</a:t>
            </a:r>
            <a:endParaRPr lang="ca-ES" dirty="0"/>
          </a:p>
        </p:txBody>
      </p:sp>
      <p:pic>
        <p:nvPicPr>
          <p:cNvPr id="4" name="3 Marcador de contenido" descr="Count-Duke of Olivares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492896"/>
            <a:ext cx="2088233" cy="165618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Rectángulo"/>
          <p:cNvSpPr/>
          <p:nvPr/>
        </p:nvSpPr>
        <p:spPr>
          <a:xfrm>
            <a:off x="1331640" y="1628800"/>
            <a:ext cx="5112568" cy="42473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ca-ES" b="1" dirty="0"/>
              <a:t> Foto comte -duc </a:t>
            </a:r>
            <a:r>
              <a:rPr lang="ca-ES" b="1" dirty="0" err="1"/>
              <a:t>d’Olivares</a:t>
            </a:r>
            <a:endParaRPr lang="ca-ES" b="1" dirty="0"/>
          </a:p>
          <a:p>
            <a:pPr algn="just"/>
            <a:r>
              <a:rPr lang="ca-ES" b="1" dirty="0"/>
              <a:t>Felip IV:</a:t>
            </a:r>
            <a:r>
              <a:rPr lang="ca-ES" dirty="0"/>
              <a:t> la fi de l’hegemonia a Europa.- Va tornar a involucrar-se en els conflictes europeus per l’esclat de la Guerra dels Trenta Anys (1618-1648). El comte-duc </a:t>
            </a:r>
            <a:r>
              <a:rPr lang="ca-ES" dirty="0" err="1"/>
              <a:t>d’Olivares</a:t>
            </a:r>
            <a:r>
              <a:rPr lang="ca-ES" dirty="0"/>
              <a:t>, privat del rei, era partidari de la guerra amb la qual pretenia mantenir l’hegemonia dels </a:t>
            </a:r>
            <a:r>
              <a:rPr lang="ca-ES" dirty="0" err="1"/>
              <a:t>Habsburg</a:t>
            </a:r>
            <a:r>
              <a:rPr lang="ca-ES" dirty="0"/>
              <a:t> a Europa. Però, llevat d'algunes victòries inicials, aviat es van succeir les derrotes. La Pau de </a:t>
            </a:r>
            <a:r>
              <a:rPr lang="ca-ES" dirty="0" err="1"/>
              <a:t>Westfàlia</a:t>
            </a:r>
            <a:r>
              <a:rPr lang="ca-ES" dirty="0"/>
              <a:t> (1648) va posar fi a la guerra, però a Catalunya les autoritats van demanar ajuda a França i la guerra es va allargar fins al 1652. La Pau dels Pirineus es va firmar amb França el 1659, però va significar el lliurament del Rosselló i part de la Cerdanya als francesos (l'anomenada Catalunya Nord).</a:t>
            </a:r>
          </a:p>
        </p:txBody>
      </p:sp>
    </p:spTree>
    <p:extLst>
      <p:ext uri="{BB962C8B-B14F-4D97-AF65-F5344CB8AC3E}">
        <p14:creationId xmlns:p14="http://schemas.microsoft.com/office/powerpoint/2010/main" val="1689368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79208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a-ES" dirty="0" smtClean="0"/>
              <a:t>Carles II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251520" y="1340766"/>
            <a:ext cx="8496944" cy="53553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ca-ES" b="1" dirty="0" smtClean="0"/>
          </a:p>
          <a:p>
            <a:endParaRPr lang="ca-ES" b="1" dirty="0"/>
          </a:p>
          <a:p>
            <a:endParaRPr lang="ca-ES" b="1" dirty="0" smtClean="0"/>
          </a:p>
          <a:p>
            <a:r>
              <a:rPr lang="ca-ES" b="1" dirty="0" smtClean="0"/>
              <a:t>                                  </a:t>
            </a:r>
          </a:p>
          <a:p>
            <a:endParaRPr lang="ca-ES" b="1" dirty="0"/>
          </a:p>
          <a:p>
            <a:endParaRPr lang="ca-ES" b="1" dirty="0" smtClean="0"/>
          </a:p>
          <a:p>
            <a:endParaRPr lang="ca-ES" b="1" dirty="0"/>
          </a:p>
          <a:p>
            <a:endParaRPr lang="ca-ES" b="1" dirty="0" smtClean="0"/>
          </a:p>
          <a:p>
            <a:endParaRPr lang="ca-ES" b="1" dirty="0"/>
          </a:p>
          <a:p>
            <a:r>
              <a:rPr lang="ca-ES" b="1" smtClean="0"/>
              <a:t>                                                                                                    Foto de Carles II</a:t>
            </a:r>
            <a:endParaRPr lang="ca-ES" b="1" dirty="0" smtClean="0"/>
          </a:p>
          <a:p>
            <a:r>
              <a:rPr lang="ca-ES" b="1" dirty="0" smtClean="0"/>
              <a:t>Carles </a:t>
            </a:r>
            <a:r>
              <a:rPr lang="ca-ES" b="1" dirty="0"/>
              <a:t>II:</a:t>
            </a:r>
            <a:r>
              <a:rPr lang="ca-ES" dirty="0"/>
              <a:t> la fi de la monarquia dels </a:t>
            </a:r>
            <a:r>
              <a:rPr lang="ca-ES" dirty="0" err="1"/>
              <a:t>Habsburg</a:t>
            </a:r>
            <a:r>
              <a:rPr lang="ca-ES" dirty="0"/>
              <a:t>.- El regnat de l’últim rei dels </a:t>
            </a:r>
            <a:r>
              <a:rPr lang="ca-ES" dirty="0" err="1"/>
              <a:t>Habsburg</a:t>
            </a:r>
            <a:r>
              <a:rPr lang="ca-ES" dirty="0"/>
              <a:t> va constituir el moment més crític de l’imperi, ja que es van unir la pròpia incapacitat del rei i la corrupció dels </a:t>
            </a:r>
            <a:r>
              <a:rPr lang="ca-ES" dirty="0" err="1"/>
              <a:t>validos</a:t>
            </a:r>
            <a:r>
              <a:rPr lang="ca-ES" dirty="0"/>
              <a:t>, etc. Al morir Carles II sense descendència, es va provocar un greu conflicte successori entre els partidaris del candidat </a:t>
            </a:r>
            <a:r>
              <a:rPr lang="ca-ES" dirty="0" err="1"/>
              <a:t>francés</a:t>
            </a:r>
            <a:r>
              <a:rPr lang="ca-ES" dirty="0"/>
              <a:t> (Felip de Borbó) i els del candidat austríac (Carles d’Àustria) que va desembocar en la Guerra de Successió amb triomf del </a:t>
            </a:r>
            <a:r>
              <a:rPr lang="ca-ES" dirty="0" err="1"/>
              <a:t>francés</a:t>
            </a:r>
            <a:r>
              <a:rPr lang="ca-ES" dirty="0"/>
              <a:t> Felip </a:t>
            </a:r>
            <a:r>
              <a:rPr lang="ca-ES" dirty="0" err="1"/>
              <a:t>d'Anjou</a:t>
            </a:r>
            <a:r>
              <a:rPr lang="ca-ES" dirty="0"/>
              <a:t>, cosa que va suposar la fi dels </a:t>
            </a:r>
            <a:r>
              <a:rPr lang="ca-ES" dirty="0" err="1"/>
              <a:t>Habsburg</a:t>
            </a:r>
            <a:r>
              <a:rPr lang="ca-ES" dirty="0"/>
              <a:t> a Espanya i la imposició de les lleis castellanes a la Corona d'Aragó mitjançant els Decrets de Nova Planta. L'obra política i legislativa de Jaume I, és a dir, els seus Furs, Constitucions i Corts eren abolits "por el justo </a:t>
            </a:r>
            <a:r>
              <a:rPr lang="ca-ES" dirty="0" err="1"/>
              <a:t>derecho</a:t>
            </a:r>
            <a:r>
              <a:rPr lang="ca-ES" dirty="0"/>
              <a:t> de conquista".</a:t>
            </a:r>
          </a:p>
        </p:txBody>
      </p:sp>
      <p:pic>
        <p:nvPicPr>
          <p:cNvPr id="5" name="4 Imagen" descr="Juan de Miranda Carreno 00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307629"/>
            <a:ext cx="2333625" cy="27107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6938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7990656" cy="129614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a-ES" dirty="0" smtClean="0"/>
              <a:t>La casa dels </a:t>
            </a:r>
            <a:r>
              <a:rPr lang="ca-ES" dirty="0" err="1" smtClean="0"/>
              <a:t>Habsburgs</a:t>
            </a: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7920880" cy="18722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ca-ES" sz="1800" b="1" dirty="0"/>
              <a:t>1.1. Carles </a:t>
            </a:r>
            <a:r>
              <a:rPr lang="ca-ES" sz="1800" b="1" dirty="0" err="1"/>
              <a:t>d’Habsburg</a:t>
            </a:r>
            <a:r>
              <a:rPr lang="ca-ES" sz="1800" b="1" dirty="0"/>
              <a:t>, hereu d’un imperi.-</a:t>
            </a:r>
            <a:r>
              <a:rPr lang="ca-ES" sz="1800" dirty="0"/>
              <a:t> Carles I d’Espanya i V d’Alemanya (1516-1556) va acumular una gran herència: per part materna (era fill de Joana de Castella, hereva dels Reis Catòlics) va heretar el regne de Castella, Navarra, la Corona d’Aragó, els territoris italians i les possessions americanes i per part paterna (era fill del príncep alemany Felip </a:t>
            </a:r>
            <a:r>
              <a:rPr lang="ca-ES" sz="1800" dirty="0" err="1"/>
              <a:t>d’Habsburg</a:t>
            </a:r>
            <a:r>
              <a:rPr lang="ca-ES" sz="1800" dirty="0"/>
              <a:t>) va heretar els Països Baixos, Luxemburg i el Franc Comtat</a:t>
            </a:r>
            <a:r>
              <a:rPr lang="ca-ES" sz="1800" dirty="0" smtClean="0"/>
              <a:t>.</a:t>
            </a:r>
          </a:p>
          <a:p>
            <a:pPr algn="just"/>
            <a:endParaRPr lang="ca-ES" sz="1800" dirty="0"/>
          </a:p>
        </p:txBody>
      </p:sp>
      <p:sp>
        <p:nvSpPr>
          <p:cNvPr id="5" name="4 Rectángulo"/>
          <p:cNvSpPr/>
          <p:nvPr/>
        </p:nvSpPr>
        <p:spPr>
          <a:xfrm>
            <a:off x="467544" y="1720840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a-ES" b="1" dirty="0" smtClean="0"/>
          </a:p>
          <a:p>
            <a:endParaRPr lang="ca-ES" b="1" dirty="0"/>
          </a:p>
          <a:p>
            <a:pPr algn="ctr"/>
            <a:r>
              <a:rPr lang="ca-ES" dirty="0" smtClean="0"/>
              <a:t/>
            </a:r>
            <a:br>
              <a:rPr lang="ca-ES" dirty="0" smtClean="0"/>
            </a:br>
            <a:endParaRPr lang="ca-ES" dirty="0" smtClean="0"/>
          </a:p>
          <a:p>
            <a:pPr algn="ctr"/>
            <a:endParaRPr lang="ca-ES" b="1" dirty="0" smtClean="0"/>
          </a:p>
          <a:p>
            <a:pPr algn="ctr"/>
            <a:endParaRPr lang="ca-ES" b="1" dirty="0"/>
          </a:p>
        </p:txBody>
      </p:sp>
      <p:pic>
        <p:nvPicPr>
          <p:cNvPr id="2050" name="Picture 2" descr="Conflictes exteriors2.França        - etern rival        - 1525: batalla de Pavia2. Turcs        - imperi otomà amenaça la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39" y="4005063"/>
            <a:ext cx="7920880" cy="260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854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585322"/>
          </a:xfrm>
        </p:spPr>
        <p:txBody>
          <a:bodyPr/>
          <a:lstStyle/>
          <a:p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3356992"/>
            <a:ext cx="7776864" cy="31683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ca-ES" dirty="0" smtClean="0"/>
          </a:p>
          <a:p>
            <a:endParaRPr lang="ca-ES" dirty="0" smtClean="0"/>
          </a:p>
          <a:p>
            <a:endParaRPr lang="ca-ES" dirty="0"/>
          </a:p>
          <a:p>
            <a:endParaRPr lang="ca-ES" dirty="0"/>
          </a:p>
          <a:p>
            <a:r>
              <a:rPr lang="ca-ES" dirty="0" smtClean="0"/>
              <a:t>  </a:t>
            </a:r>
          </a:p>
          <a:p>
            <a:r>
              <a:rPr lang="ca-ES" b="1" dirty="0" smtClean="0"/>
              <a:t>foto de Carles I     </a:t>
            </a:r>
            <a:endParaRPr lang="ca-ES" b="1" dirty="0"/>
          </a:p>
        </p:txBody>
      </p:sp>
      <p:sp>
        <p:nvSpPr>
          <p:cNvPr id="4" name="3 Rectángulo"/>
          <p:cNvSpPr/>
          <p:nvPr/>
        </p:nvSpPr>
        <p:spPr>
          <a:xfrm>
            <a:off x="755576" y="548680"/>
            <a:ext cx="7632848" cy="25853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a-ES" b="1" dirty="0"/>
              <a:t>.2. Els problemes interns.-</a:t>
            </a:r>
            <a:r>
              <a:rPr lang="ca-ES" dirty="0"/>
              <a:t> Carles I, educat a Flandes, va arribar a la Península el 1517, sense parlar castellà i envoltat de consellers flamencs. El 1520 va anar a Alemanya, enmig del malestar cada vegada més gran de la població, que va esclatar en diverses revoltes: La de les Comunitats (1520-1521) va tenir lloc en diverses ciutats de Castella com a protesta dels gentilhomes (Padilla, Bravo i </a:t>
            </a:r>
            <a:r>
              <a:rPr lang="ca-ES" dirty="0" err="1"/>
              <a:t>Maldonado</a:t>
            </a:r>
            <a:r>
              <a:rPr lang="ca-ES" dirty="0"/>
              <a:t>), els artesans i els comerciants per la política econòmica. Les Germanies (1519) van esclatar a la Corona d’Aragó, </a:t>
            </a:r>
            <a:r>
              <a:rPr lang="ca-ES" dirty="0" smtClean="0"/>
              <a:t>sobretot </a:t>
            </a:r>
            <a:r>
              <a:rPr lang="ca-ES" dirty="0"/>
              <a:t>a València, on va ser una revolta d’artesans i de llauradors que demanaven l’accés als càrrecs municipals i la millora dels arrendaments del camp.</a:t>
            </a:r>
          </a:p>
        </p:txBody>
      </p:sp>
      <p:pic>
        <p:nvPicPr>
          <p:cNvPr id="2050" name="Picture 2" descr="https://2.bp.blogspot.com/-bFTAzUQK3So/US8f4oA0mVI/AAAAAAAAR5E/Xf_7PvrVKlE/s1600/carles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429000"/>
            <a:ext cx="460851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854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80920" cy="86409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a-ES" dirty="0" smtClean="0"/>
              <a:t>Política exterior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endParaRPr lang="ca-ES" dirty="0" smtClean="0"/>
          </a:p>
          <a:p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467543" y="1443841"/>
            <a:ext cx="8280920" cy="53553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ca-ES" b="1" dirty="0" smtClean="0"/>
          </a:p>
          <a:p>
            <a:endParaRPr lang="ca-ES" b="1" dirty="0"/>
          </a:p>
          <a:p>
            <a:r>
              <a:rPr lang="ca-ES" b="1" dirty="0" smtClean="0"/>
              <a:t>                                                 </a:t>
            </a:r>
          </a:p>
          <a:p>
            <a:endParaRPr lang="ca-ES" b="1" dirty="0"/>
          </a:p>
          <a:p>
            <a:endParaRPr lang="ca-ES" b="1" dirty="0" smtClean="0"/>
          </a:p>
          <a:p>
            <a:endParaRPr lang="ca-ES" b="1" dirty="0"/>
          </a:p>
          <a:p>
            <a:r>
              <a:rPr lang="ca-ES" b="1" dirty="0" smtClean="0"/>
              <a:t>                                                                                                                </a:t>
            </a:r>
          </a:p>
          <a:p>
            <a:endParaRPr lang="ca-ES" b="1" dirty="0" smtClean="0"/>
          </a:p>
          <a:p>
            <a:endParaRPr lang="ca-ES" b="1" dirty="0" smtClean="0"/>
          </a:p>
          <a:p>
            <a:pPr algn="ctr"/>
            <a:r>
              <a:rPr lang="ca-ES" b="1" dirty="0" smtClean="0"/>
              <a:t>monedes de curs legal durant el regnat de Carles I</a:t>
            </a:r>
          </a:p>
          <a:p>
            <a:r>
              <a:rPr lang="ca-ES" b="1" dirty="0" smtClean="0"/>
              <a:t>                                                                                                </a:t>
            </a:r>
          </a:p>
          <a:p>
            <a:pPr algn="just"/>
            <a:r>
              <a:rPr lang="ca-ES" b="1" dirty="0" smtClean="0"/>
              <a:t>1.3</a:t>
            </a:r>
            <a:r>
              <a:rPr lang="ca-ES" b="1" dirty="0"/>
              <a:t>. Els conflictes exteriors.</a:t>
            </a:r>
            <a:r>
              <a:rPr lang="ca-ES" dirty="0"/>
              <a:t>- La defensa de l’autoritat imperial i del catolicisme per part de Carles va comportar nombroses guerres: contra a França (1525-1544), el seu gran rival a Europa, també contra els turcs (1529-1541), que amenaçaven la zona del Danubi i el Mediterrani. Una part dels prínceps alemanys va donar suport a les posicions de Luter (protestantisme) i es van enfrontar a l’autoritat política de l’emperador tot iniciant llargues guerres de religió. Malgrat els èxits inicials, l’emperador va haver d’acceptar finalment, a la Pau </a:t>
            </a:r>
            <a:r>
              <a:rPr lang="ca-ES" dirty="0" err="1" smtClean="0"/>
              <a:t>d’Habsburg</a:t>
            </a:r>
            <a:r>
              <a:rPr lang="ca-ES" dirty="0"/>
              <a:t>, la igualtat del catolicisme i del protestantisme.</a:t>
            </a:r>
          </a:p>
        </p:txBody>
      </p:sp>
      <p:pic>
        <p:nvPicPr>
          <p:cNvPr id="7" name="6 Imagen" descr="https://www.museunacional.cat/sites/default/files/styles/adaptive/public/100166-n_063767_-_301805-0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494284"/>
            <a:ext cx="3384376" cy="22227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515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a-ES" dirty="0" smtClean="0"/>
              <a:t>Felip  II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7"/>
          </a:xfrm>
        </p:spPr>
        <p:txBody>
          <a:bodyPr/>
          <a:lstStyle/>
          <a:p>
            <a:endParaRPr lang="ca-ES" dirty="0" smtClean="0"/>
          </a:p>
          <a:p>
            <a:endParaRPr lang="ca-ES" dirty="0"/>
          </a:p>
          <a:p>
            <a:endParaRPr lang="ca-ES" dirty="0"/>
          </a:p>
        </p:txBody>
      </p:sp>
      <p:pic>
        <p:nvPicPr>
          <p:cNvPr id="4" name="Picture 2" descr="https://3.bp.blogspot.com/-axFeBhplLB4/US8gnoAQJZI/AAAAAAAAR5Q/jkoLnIWCY1c/s1600/felip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312077"/>
            <a:ext cx="1645371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611560" y="1997839"/>
            <a:ext cx="8064896" cy="33239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1600" dirty="0" err="1" smtClean="0"/>
              <a:t>Felip</a:t>
            </a:r>
            <a:r>
              <a:rPr lang="es-ES" sz="1600" dirty="0" smtClean="0"/>
              <a:t> </a:t>
            </a:r>
            <a:r>
              <a:rPr lang="es-ES" sz="1600" dirty="0"/>
              <a:t>II va </a:t>
            </a:r>
            <a:r>
              <a:rPr lang="es-ES" sz="1600" dirty="0" err="1"/>
              <a:t>regnar</a:t>
            </a:r>
            <a:r>
              <a:rPr lang="es-ES" sz="1600" dirty="0"/>
              <a:t> sobre </a:t>
            </a:r>
            <a:r>
              <a:rPr lang="es-ES" sz="1600" dirty="0" err="1"/>
              <a:t>quan</a:t>
            </a:r>
            <a:r>
              <a:rPr lang="es-ES" sz="1600" dirty="0"/>
              <a:t> </a:t>
            </a:r>
            <a:r>
              <a:rPr lang="es-ES" sz="1600" dirty="0" err="1"/>
              <a:t>l'imperi</a:t>
            </a:r>
            <a:r>
              <a:rPr lang="es-ES" sz="1600" dirty="0"/>
              <a:t> es va incrementar </a:t>
            </a:r>
            <a:r>
              <a:rPr lang="es-ES" sz="1600" dirty="0" err="1"/>
              <a:t>amb</a:t>
            </a:r>
            <a:r>
              <a:rPr lang="es-ES" sz="1600" dirty="0"/>
              <a:t> </a:t>
            </a:r>
            <a:r>
              <a:rPr lang="es-ES" sz="1600" dirty="0" err="1"/>
              <a:t>els</a:t>
            </a:r>
            <a:r>
              <a:rPr lang="es-ES" sz="1600" dirty="0"/>
              <a:t> </a:t>
            </a:r>
            <a:r>
              <a:rPr lang="es-ES" sz="1600" dirty="0" err="1"/>
              <a:t>dominis</a:t>
            </a:r>
            <a:r>
              <a:rPr lang="es-ES" sz="1600" dirty="0"/>
              <a:t> </a:t>
            </a:r>
            <a:r>
              <a:rPr lang="es-ES" sz="1600" dirty="0" err="1"/>
              <a:t>americans</a:t>
            </a:r>
            <a:r>
              <a:rPr lang="es-ES" sz="1600" dirty="0"/>
              <a:t> </a:t>
            </a:r>
            <a:r>
              <a:rPr lang="es-ES" sz="1600" dirty="0" err="1"/>
              <a:t>fins</a:t>
            </a:r>
            <a:r>
              <a:rPr lang="es-ES" sz="1600" dirty="0"/>
              <a:t> </a:t>
            </a:r>
            <a:r>
              <a:rPr lang="es-ES" sz="1600" dirty="0" err="1"/>
              <a:t>assolir</a:t>
            </a:r>
            <a:r>
              <a:rPr lang="es-ES" sz="1600" dirty="0"/>
              <a:t> la </a:t>
            </a:r>
            <a:r>
              <a:rPr lang="es-ES" sz="1600" dirty="0" err="1"/>
              <a:t>màxima</a:t>
            </a:r>
            <a:r>
              <a:rPr lang="es-ES" sz="1600" dirty="0"/>
              <a:t> </a:t>
            </a:r>
            <a:r>
              <a:rPr lang="es-ES" sz="1600" dirty="0" err="1"/>
              <a:t>expansió</a:t>
            </a:r>
            <a:r>
              <a:rPr lang="es-ES" sz="1600" dirty="0"/>
              <a:t>. </a:t>
            </a:r>
            <a:r>
              <a:rPr lang="es-ES" sz="1600" dirty="0" err="1"/>
              <a:t>Com</a:t>
            </a:r>
            <a:r>
              <a:rPr lang="es-ES" sz="1600" dirty="0"/>
              <a:t> que no era emperador, va poder </a:t>
            </a:r>
            <a:r>
              <a:rPr lang="es-ES" sz="1600" dirty="0" err="1"/>
              <a:t>governar</a:t>
            </a:r>
            <a:r>
              <a:rPr lang="es-ES" sz="1600" dirty="0"/>
              <a:t> per </a:t>
            </a:r>
            <a:r>
              <a:rPr lang="es-ES" sz="1600" dirty="0" err="1"/>
              <a:t>als</a:t>
            </a:r>
            <a:r>
              <a:rPr lang="es-ES" sz="1600" dirty="0"/>
              <a:t> </a:t>
            </a:r>
            <a:r>
              <a:rPr lang="es-ES" sz="1600" dirty="0" err="1"/>
              <a:t>interessos</a:t>
            </a:r>
            <a:r>
              <a:rPr lang="es-ES" sz="1600" dirty="0"/>
              <a:t> de la </a:t>
            </a:r>
            <a:r>
              <a:rPr lang="es-ES" sz="1600" dirty="0" err="1"/>
              <a:t>monarquia</a:t>
            </a:r>
            <a:r>
              <a:rPr lang="es-ES" sz="1600" dirty="0"/>
              <a:t> </a:t>
            </a:r>
            <a:r>
              <a:rPr lang="es-ES" sz="1600" dirty="0" err="1"/>
              <a:t>hispànica</a:t>
            </a:r>
            <a:r>
              <a:rPr lang="es-ES" sz="1600" dirty="0"/>
              <a:t>, </a:t>
            </a:r>
            <a:r>
              <a:rPr lang="es-ES" sz="1600" dirty="0" err="1"/>
              <a:t>encarregant</a:t>
            </a:r>
            <a:r>
              <a:rPr lang="es-ES" sz="1600" dirty="0"/>
              <a:t>-se </a:t>
            </a:r>
            <a:r>
              <a:rPr lang="es-ES" sz="1600" dirty="0" err="1"/>
              <a:t>personalment</a:t>
            </a:r>
            <a:r>
              <a:rPr lang="es-ES" sz="1600" dirty="0"/>
              <a:t> del </a:t>
            </a:r>
            <a:r>
              <a:rPr lang="es-ES" sz="1600" dirty="0" err="1"/>
              <a:t>govern</a:t>
            </a:r>
            <a:r>
              <a:rPr lang="es-ES" sz="1600" dirty="0"/>
              <a:t> des de Madrid, </a:t>
            </a:r>
            <a:r>
              <a:rPr lang="es-ES" sz="1600" dirty="0" err="1"/>
              <a:t>vila</a:t>
            </a:r>
            <a:r>
              <a:rPr lang="es-ES" sz="1600" dirty="0"/>
              <a:t> que va convertir en capital el 1561. El poder del monarca va </a:t>
            </a:r>
            <a:r>
              <a:rPr lang="es-ES" sz="1600" dirty="0" err="1"/>
              <a:t>augmentar</a:t>
            </a:r>
            <a:r>
              <a:rPr lang="es-ES" sz="1600" dirty="0"/>
              <a:t> i es va </a:t>
            </a:r>
            <a:r>
              <a:rPr lang="es-ES" sz="1600" dirty="0" err="1"/>
              <a:t>accentuar</a:t>
            </a:r>
            <a:r>
              <a:rPr lang="es-ES" sz="1600" dirty="0"/>
              <a:t> la </a:t>
            </a:r>
            <a:r>
              <a:rPr lang="es-ES" sz="1600" dirty="0" err="1"/>
              <a:t>centralització</a:t>
            </a:r>
            <a:r>
              <a:rPr lang="es-ES" sz="1600" dirty="0"/>
              <a:t> </a:t>
            </a:r>
            <a:r>
              <a:rPr lang="es-ES" sz="1600" dirty="0" err="1"/>
              <a:t>ampliant</a:t>
            </a:r>
            <a:r>
              <a:rPr lang="es-ES" sz="1600" dirty="0"/>
              <a:t> el sistema de </a:t>
            </a:r>
            <a:r>
              <a:rPr lang="es-ES" sz="1600" dirty="0" err="1"/>
              <a:t>consells</a:t>
            </a:r>
            <a:r>
              <a:rPr lang="es-ES" sz="1600" dirty="0"/>
              <a:t> que </a:t>
            </a:r>
            <a:r>
              <a:rPr lang="es-ES" sz="1600" dirty="0" err="1" smtClean="0"/>
              <a:t>l'assessoraven</a:t>
            </a:r>
            <a:r>
              <a:rPr lang="es-ES" sz="1600" dirty="0" smtClean="0"/>
              <a:t>. </a:t>
            </a:r>
          </a:p>
          <a:p>
            <a:pPr algn="just"/>
            <a:r>
              <a:rPr lang="ca-ES" sz="1600" u="sng" dirty="0"/>
              <a:t>Segle XVI</a:t>
            </a:r>
            <a:r>
              <a:rPr lang="ca-ES" sz="1600" u="sng" dirty="0" smtClean="0"/>
              <a:t>... a Catalunya</a:t>
            </a:r>
            <a:endParaRPr lang="ca-ES" sz="1600" dirty="0"/>
          </a:p>
          <a:p>
            <a:pPr algn="just"/>
            <a:r>
              <a:rPr lang="ca-ES" sz="1600" dirty="0"/>
              <a:t>Durant el regnat de Carles I (1516-1556) la monarquia va respectar les lleis catalanes però durant el regnat de Felip II (</a:t>
            </a:r>
            <a:r>
              <a:rPr lang="ca-ES" sz="1600" dirty="0" smtClean="0"/>
              <a:t>1556-1598)</a:t>
            </a:r>
            <a:r>
              <a:rPr lang="ca-ES" sz="1600" dirty="0"/>
              <a:t> </a:t>
            </a:r>
            <a:r>
              <a:rPr lang="ca-ES" sz="1600" dirty="0" smtClean="0"/>
              <a:t>les </a:t>
            </a:r>
            <a:r>
              <a:rPr lang="ca-ES" sz="1600" dirty="0"/>
              <a:t>diferències van augmentar notablement. Durant aquest període hi hagué enfrontaments verbals entre els representants del rei i de les institucions catalanes però també detencions </a:t>
            </a:r>
            <a:r>
              <a:rPr lang="ca-ES" sz="1600" dirty="0" smtClean="0"/>
              <a:t>de </a:t>
            </a:r>
            <a:r>
              <a:rPr lang="ca-ES" sz="1600" dirty="0"/>
              <a:t>representants de la Diputació General de Catalunya. La monarquia no volia respectar els privilegis de la llei catalana i els catalans no volien finançar la política imperial del rei motiu pel qual durant aquest segle, políticament, les tensions van anar </a:t>
            </a:r>
            <a:r>
              <a:rPr lang="ca-ES" sz="1600" i="1" dirty="0"/>
              <a:t>in crescendo</a:t>
            </a:r>
            <a:r>
              <a:rPr lang="ca-ES" sz="1600" dirty="0" smtClean="0"/>
              <a:t>.</a:t>
            </a:r>
            <a:endParaRPr lang="ca-ES" sz="1600" dirty="0"/>
          </a:p>
        </p:txBody>
      </p:sp>
    </p:spTree>
    <p:extLst>
      <p:ext uri="{BB962C8B-B14F-4D97-AF65-F5344CB8AC3E}">
        <p14:creationId xmlns:p14="http://schemas.microsoft.com/office/powerpoint/2010/main" val="305446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a-ES" dirty="0" smtClean="0"/>
              <a:t>Felip II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1800" b="1" dirty="0"/>
              <a:t>La defensa de </a:t>
            </a:r>
            <a:r>
              <a:rPr lang="es-ES" sz="1800" b="1" dirty="0" err="1"/>
              <a:t>l’ortodòxia</a:t>
            </a:r>
            <a:r>
              <a:rPr lang="es-ES" sz="1800" b="1" dirty="0"/>
              <a:t> </a:t>
            </a:r>
            <a:r>
              <a:rPr lang="es-ES" sz="1800" b="1" dirty="0" err="1"/>
              <a:t>catòlica</a:t>
            </a:r>
            <a:r>
              <a:rPr lang="es-ES" sz="1800" b="1" dirty="0"/>
              <a:t>.-</a:t>
            </a:r>
            <a:r>
              <a:rPr lang="es-ES" sz="1800" dirty="0"/>
              <a:t> </a:t>
            </a:r>
            <a:r>
              <a:rPr lang="es-ES" sz="1800" dirty="0" err="1"/>
              <a:t>Felip</a:t>
            </a:r>
            <a:r>
              <a:rPr lang="es-ES" sz="1800" dirty="0"/>
              <a:t> II va </a:t>
            </a:r>
            <a:r>
              <a:rPr lang="es-ES" sz="1800" dirty="0" err="1"/>
              <a:t>imposar</a:t>
            </a:r>
            <a:r>
              <a:rPr lang="es-ES" sz="1800" dirty="0"/>
              <a:t> </a:t>
            </a:r>
            <a:r>
              <a:rPr lang="es-ES" sz="1800" dirty="0" err="1"/>
              <a:t>l’esperit</a:t>
            </a:r>
            <a:r>
              <a:rPr lang="es-ES" sz="1800" dirty="0"/>
              <a:t> de la </a:t>
            </a:r>
            <a:r>
              <a:rPr lang="es-ES" sz="1800" dirty="0" err="1"/>
              <a:t>Contrareforma</a:t>
            </a:r>
            <a:r>
              <a:rPr lang="es-ES" sz="1800" dirty="0"/>
              <a:t> i la </a:t>
            </a:r>
            <a:r>
              <a:rPr lang="es-ES" sz="1800" dirty="0" err="1"/>
              <a:t>seua</a:t>
            </a:r>
            <a:r>
              <a:rPr lang="es-ES" sz="1800" dirty="0"/>
              <a:t> </a:t>
            </a:r>
            <a:r>
              <a:rPr lang="es-ES" sz="1800" dirty="0" err="1"/>
              <a:t>lluita</a:t>
            </a:r>
            <a:r>
              <a:rPr lang="es-ES" sz="1800" dirty="0"/>
              <a:t> contra el </a:t>
            </a:r>
            <a:r>
              <a:rPr lang="es-ES" sz="1800" dirty="0" err="1"/>
              <a:t>protestantisme</a:t>
            </a:r>
            <a:r>
              <a:rPr lang="es-ES" sz="1800" dirty="0"/>
              <a:t>. </a:t>
            </a:r>
            <a:r>
              <a:rPr lang="es-ES" sz="1800" dirty="0" err="1"/>
              <a:t>L’existència</a:t>
            </a:r>
            <a:r>
              <a:rPr lang="es-ES" sz="1800" dirty="0"/>
              <a:t> de </a:t>
            </a:r>
            <a:r>
              <a:rPr lang="es-ES" sz="1800" dirty="0" err="1"/>
              <a:t>molts</a:t>
            </a:r>
            <a:r>
              <a:rPr lang="es-ES" sz="1800" dirty="0"/>
              <a:t> conversos va incrementar la </a:t>
            </a:r>
            <a:r>
              <a:rPr lang="es-ES" sz="1800" dirty="0" err="1"/>
              <a:t>persecució</a:t>
            </a:r>
            <a:r>
              <a:rPr lang="es-ES" sz="1800" dirty="0"/>
              <a:t> per </a:t>
            </a:r>
            <a:r>
              <a:rPr lang="es-ES" sz="1800" dirty="0" err="1"/>
              <a:t>motius</a:t>
            </a:r>
            <a:r>
              <a:rPr lang="es-ES" sz="1800" dirty="0"/>
              <a:t> religiosos, </a:t>
            </a:r>
            <a:r>
              <a:rPr lang="es-ES" sz="1800" dirty="0" err="1"/>
              <a:t>impulsant</a:t>
            </a:r>
            <a:r>
              <a:rPr lang="es-ES" sz="1800" dirty="0"/>
              <a:t> </a:t>
            </a:r>
            <a:r>
              <a:rPr lang="es-ES" sz="1800" dirty="0" err="1"/>
              <a:t>l’actuació</a:t>
            </a:r>
            <a:r>
              <a:rPr lang="es-ES" sz="1800" dirty="0"/>
              <a:t> de la </a:t>
            </a:r>
            <a:r>
              <a:rPr lang="es-ES" sz="1800" dirty="0" err="1"/>
              <a:t>Inquisició</a:t>
            </a:r>
            <a:r>
              <a:rPr lang="es-ES" sz="1800" dirty="0"/>
              <a:t>. </a:t>
            </a:r>
            <a:r>
              <a:rPr lang="es-ES" sz="1800" dirty="0" err="1"/>
              <a:t>Els</a:t>
            </a:r>
            <a:r>
              <a:rPr lang="es-ES" sz="1800" dirty="0"/>
              <a:t> </a:t>
            </a:r>
            <a:r>
              <a:rPr lang="es-ES" sz="1800" dirty="0" err="1"/>
              <a:t>problemes</a:t>
            </a:r>
            <a:r>
              <a:rPr lang="es-ES" sz="1800" dirty="0"/>
              <a:t> </a:t>
            </a:r>
            <a:r>
              <a:rPr lang="es-ES" sz="1800" dirty="0" err="1"/>
              <a:t>més</a:t>
            </a:r>
            <a:r>
              <a:rPr lang="es-ES" sz="1800" dirty="0"/>
              <a:t> </a:t>
            </a:r>
            <a:r>
              <a:rPr lang="es-ES" sz="1800" dirty="0" err="1"/>
              <a:t>greus</a:t>
            </a:r>
            <a:r>
              <a:rPr lang="es-ES" sz="1800" dirty="0"/>
              <a:t> es van </a:t>
            </a:r>
            <a:r>
              <a:rPr lang="es-ES" sz="1800" dirty="0" err="1"/>
              <a:t>produir</a:t>
            </a:r>
            <a:r>
              <a:rPr lang="es-ES" sz="1800" dirty="0"/>
              <a:t> </a:t>
            </a:r>
            <a:r>
              <a:rPr lang="es-ES" sz="1800" dirty="0" err="1"/>
              <a:t>amb</a:t>
            </a:r>
            <a:r>
              <a:rPr lang="es-ES" sz="1800" dirty="0"/>
              <a:t> </a:t>
            </a:r>
            <a:r>
              <a:rPr lang="es-ES" sz="1800" dirty="0" err="1"/>
              <a:t>els</a:t>
            </a:r>
            <a:r>
              <a:rPr lang="es-ES" sz="1800" dirty="0"/>
              <a:t> moriscos </a:t>
            </a:r>
            <a:r>
              <a:rPr lang="es-ES" sz="1800" dirty="0" err="1"/>
              <a:t>granadins</a:t>
            </a:r>
            <a:r>
              <a:rPr lang="es-ES" sz="1800" dirty="0"/>
              <a:t>, </a:t>
            </a:r>
            <a:r>
              <a:rPr lang="es-ES" sz="1800" dirty="0" err="1"/>
              <a:t>als</a:t>
            </a:r>
            <a:r>
              <a:rPr lang="es-ES" sz="1800" dirty="0"/>
              <a:t> </a:t>
            </a:r>
            <a:r>
              <a:rPr lang="es-ES" sz="1800" dirty="0" err="1"/>
              <a:t>quals</a:t>
            </a:r>
            <a:r>
              <a:rPr lang="es-ES" sz="1800" dirty="0"/>
              <a:t> es va prohibir </a:t>
            </a:r>
            <a:r>
              <a:rPr lang="es-ES" sz="1800" dirty="0" err="1"/>
              <a:t>l’ús</a:t>
            </a:r>
            <a:r>
              <a:rPr lang="es-ES" sz="1800" dirty="0"/>
              <a:t> de la </a:t>
            </a:r>
            <a:r>
              <a:rPr lang="es-ES" sz="1800" dirty="0" err="1"/>
              <a:t>seua</a:t>
            </a:r>
            <a:r>
              <a:rPr lang="es-ES" sz="1800" dirty="0"/>
              <a:t> </a:t>
            </a:r>
            <a:r>
              <a:rPr lang="es-ES" sz="1800" dirty="0" err="1"/>
              <a:t>llengua</a:t>
            </a:r>
            <a:r>
              <a:rPr lang="es-ES" sz="1800" dirty="0"/>
              <a:t> i </a:t>
            </a:r>
            <a:r>
              <a:rPr lang="es-ES" sz="1800" dirty="0" err="1"/>
              <a:t>els</a:t>
            </a:r>
            <a:r>
              <a:rPr lang="es-ES" sz="1800" dirty="0"/>
              <a:t> </a:t>
            </a:r>
            <a:r>
              <a:rPr lang="es-ES" sz="1800" dirty="0" err="1"/>
              <a:t>seus</a:t>
            </a:r>
            <a:r>
              <a:rPr lang="es-ES" sz="1800" dirty="0"/>
              <a:t> </a:t>
            </a:r>
            <a:r>
              <a:rPr lang="es-ES" sz="1800" dirty="0" err="1"/>
              <a:t>costums</a:t>
            </a:r>
            <a:r>
              <a:rPr lang="es-ES" sz="1800" dirty="0"/>
              <a:t> </a:t>
            </a:r>
            <a:r>
              <a:rPr lang="es-ES" sz="1800" dirty="0" err="1"/>
              <a:t>quotidians</a:t>
            </a:r>
            <a:r>
              <a:rPr lang="es-ES" sz="1800" dirty="0"/>
              <a:t> (</a:t>
            </a:r>
            <a:r>
              <a:rPr lang="es-ES" sz="1800" dirty="0" err="1"/>
              <a:t>vestits</a:t>
            </a:r>
            <a:r>
              <a:rPr lang="es-ES" sz="1800" dirty="0"/>
              <a:t>, </a:t>
            </a:r>
            <a:r>
              <a:rPr lang="es-ES" sz="1800" dirty="0" err="1"/>
              <a:t>queviures</a:t>
            </a:r>
            <a:r>
              <a:rPr lang="es-ES" sz="1800" dirty="0"/>
              <a:t>, etc.), </a:t>
            </a:r>
            <a:r>
              <a:rPr lang="es-ES" sz="1800" dirty="0" err="1"/>
              <a:t>desencadenant</a:t>
            </a:r>
            <a:r>
              <a:rPr lang="es-ES" sz="1800" dirty="0"/>
              <a:t>-se la </a:t>
            </a:r>
            <a:r>
              <a:rPr lang="es-ES" sz="1800" dirty="0" err="1"/>
              <a:t>Insurrecció</a:t>
            </a:r>
            <a:r>
              <a:rPr lang="es-ES" sz="1800" dirty="0"/>
              <a:t> de las Alpujarras (1567) que va ser sufocada </a:t>
            </a:r>
            <a:r>
              <a:rPr lang="es-ES" sz="1800" dirty="0" err="1"/>
              <a:t>després</a:t>
            </a:r>
            <a:r>
              <a:rPr lang="es-ES" sz="1800" dirty="0"/>
              <a:t> de tres </a:t>
            </a:r>
            <a:r>
              <a:rPr lang="es-ES" sz="1800" dirty="0" err="1"/>
              <a:t>anys</a:t>
            </a:r>
            <a:r>
              <a:rPr lang="es-ES" sz="1800" dirty="0"/>
              <a:t> de </a:t>
            </a:r>
            <a:r>
              <a:rPr lang="es-ES" sz="1800" dirty="0" err="1" smtClean="0"/>
              <a:t>lluites</a:t>
            </a:r>
            <a:endParaRPr lang="es-ES" sz="1800" dirty="0" smtClean="0"/>
          </a:p>
          <a:p>
            <a:r>
              <a:rPr lang="es-ES" sz="1800" b="1" dirty="0" smtClean="0"/>
              <a:t>La </a:t>
            </a:r>
            <a:r>
              <a:rPr lang="es-ES" sz="1800" b="1" dirty="0"/>
              <a:t>política exterior.-</a:t>
            </a:r>
            <a:r>
              <a:rPr lang="es-ES" sz="1800" dirty="0"/>
              <a:t> Per </a:t>
            </a:r>
            <a:r>
              <a:rPr lang="es-ES" sz="1800" dirty="0" err="1"/>
              <a:t>mantenir</a:t>
            </a:r>
            <a:r>
              <a:rPr lang="es-ES" sz="1800" dirty="0"/>
              <a:t> </a:t>
            </a:r>
            <a:r>
              <a:rPr lang="es-ES" sz="1800" dirty="0" err="1"/>
              <a:t>l’hegemonia</a:t>
            </a:r>
            <a:r>
              <a:rPr lang="es-ES" sz="1800" dirty="0"/>
              <a:t> política i </a:t>
            </a:r>
            <a:r>
              <a:rPr lang="es-ES" sz="1800" dirty="0" err="1"/>
              <a:t>imposar</a:t>
            </a:r>
            <a:r>
              <a:rPr lang="es-ES" sz="1800" dirty="0"/>
              <a:t> el </a:t>
            </a:r>
            <a:r>
              <a:rPr lang="es-ES" sz="1800" dirty="0" err="1"/>
              <a:t>catolicisme</a:t>
            </a:r>
            <a:r>
              <a:rPr lang="es-ES" sz="1800" dirty="0"/>
              <a:t> a Europa, </a:t>
            </a:r>
            <a:r>
              <a:rPr lang="es-ES" sz="1800" dirty="0" err="1"/>
              <a:t>Felip</a:t>
            </a:r>
            <a:r>
              <a:rPr lang="es-ES" sz="1800" dirty="0"/>
              <a:t> II es va enfrontar </a:t>
            </a:r>
            <a:r>
              <a:rPr lang="es-ES" sz="1800" dirty="0" err="1"/>
              <a:t>als</a:t>
            </a:r>
            <a:r>
              <a:rPr lang="es-ES" sz="1800" dirty="0"/>
              <a:t> </a:t>
            </a:r>
            <a:r>
              <a:rPr lang="es-ES" sz="1800" dirty="0" err="1"/>
              <a:t>francesos</a:t>
            </a:r>
            <a:r>
              <a:rPr lang="es-ES" sz="1800" dirty="0"/>
              <a:t> i </a:t>
            </a:r>
            <a:r>
              <a:rPr lang="es-ES" sz="1800" dirty="0" err="1"/>
              <a:t>els</a:t>
            </a:r>
            <a:r>
              <a:rPr lang="es-ES" sz="1800" dirty="0"/>
              <a:t> va derrotar a la batalla de Saint-</a:t>
            </a:r>
            <a:r>
              <a:rPr lang="es-ES" sz="1800" dirty="0" err="1"/>
              <a:t>Quentin</a:t>
            </a:r>
            <a:r>
              <a:rPr lang="es-ES" sz="1800" dirty="0"/>
              <a:t> (1557). I per frenar </a:t>
            </a:r>
            <a:r>
              <a:rPr lang="es-ES" sz="1800" dirty="0" err="1"/>
              <a:t>l’expansió</a:t>
            </a:r>
            <a:r>
              <a:rPr lang="es-ES" sz="1800" dirty="0"/>
              <a:t> musulmana al </a:t>
            </a:r>
            <a:r>
              <a:rPr lang="es-ES" sz="1800" dirty="0" err="1"/>
              <a:t>Mediterrani</a:t>
            </a:r>
            <a:r>
              <a:rPr lang="es-ES" sz="1800" dirty="0"/>
              <a:t>, va </a:t>
            </a:r>
            <a:r>
              <a:rPr lang="es-ES" sz="1800" dirty="0" err="1"/>
              <a:t>organitzar</a:t>
            </a:r>
            <a:r>
              <a:rPr lang="es-ES" sz="1800" dirty="0"/>
              <a:t> una gran flota aliada que es va enfrontar </a:t>
            </a:r>
            <a:r>
              <a:rPr lang="es-ES" sz="1800" dirty="0" err="1"/>
              <a:t>als</a:t>
            </a:r>
            <a:r>
              <a:rPr lang="es-ES" sz="1800" dirty="0"/>
              <a:t> </a:t>
            </a:r>
            <a:r>
              <a:rPr lang="es-ES" sz="1800" dirty="0" err="1" smtClean="0"/>
              <a:t>turcs</a:t>
            </a:r>
            <a:r>
              <a:rPr lang="es-ES" sz="1800" dirty="0" smtClean="0"/>
              <a:t> i </a:t>
            </a:r>
            <a:r>
              <a:rPr lang="es-ES" sz="1800" dirty="0" err="1" smtClean="0"/>
              <a:t>els</a:t>
            </a:r>
            <a:r>
              <a:rPr lang="es-ES" sz="1800" dirty="0" smtClean="0"/>
              <a:t> va </a:t>
            </a:r>
            <a:r>
              <a:rPr lang="es-ES" sz="1800" dirty="0" err="1" smtClean="0"/>
              <a:t>guanyar</a:t>
            </a:r>
            <a:r>
              <a:rPr lang="es-ES" sz="1800" dirty="0" smtClean="0"/>
              <a:t> a la batalla de </a:t>
            </a:r>
            <a:r>
              <a:rPr lang="es-ES" sz="1800" dirty="0" err="1" smtClean="0"/>
              <a:t>Lepant</a:t>
            </a:r>
            <a:r>
              <a:rPr lang="es-ES" sz="1800" dirty="0" smtClean="0"/>
              <a:t>.. </a:t>
            </a:r>
            <a:r>
              <a:rPr lang="es-ES" sz="1800" dirty="0"/>
              <a:t>Contra </a:t>
            </a:r>
            <a:r>
              <a:rPr lang="es-ES" sz="1800" dirty="0" err="1"/>
              <a:t>Anglaterra</a:t>
            </a:r>
            <a:r>
              <a:rPr lang="es-ES" sz="1800" dirty="0"/>
              <a:t>, que </a:t>
            </a:r>
            <a:r>
              <a:rPr lang="es-ES" sz="1800" dirty="0" err="1"/>
              <a:t>donava</a:t>
            </a:r>
            <a:r>
              <a:rPr lang="es-ES" sz="1800" dirty="0"/>
              <a:t> </a:t>
            </a:r>
            <a:r>
              <a:rPr lang="es-ES" sz="1800" dirty="0" err="1"/>
              <a:t>suport</a:t>
            </a:r>
            <a:r>
              <a:rPr lang="es-ES" sz="1800" dirty="0"/>
              <a:t> </a:t>
            </a:r>
            <a:r>
              <a:rPr lang="es-ES" sz="1800" dirty="0" err="1"/>
              <a:t>als</a:t>
            </a:r>
            <a:r>
              <a:rPr lang="es-ES" sz="1800" dirty="0"/>
              <a:t> </a:t>
            </a:r>
            <a:r>
              <a:rPr lang="es-ES" sz="1800" dirty="0" err="1"/>
              <a:t>protestants</a:t>
            </a:r>
            <a:r>
              <a:rPr lang="es-ES" sz="1800" dirty="0"/>
              <a:t> i </a:t>
            </a:r>
            <a:r>
              <a:rPr lang="es-ES" sz="1800" dirty="0" err="1"/>
              <a:t>atacava</a:t>
            </a:r>
            <a:r>
              <a:rPr lang="es-ES" sz="1800" dirty="0"/>
              <a:t> la flota </a:t>
            </a:r>
            <a:r>
              <a:rPr lang="es-ES" sz="1800" dirty="0" err="1"/>
              <a:t>espanyola</a:t>
            </a:r>
            <a:r>
              <a:rPr lang="es-ES" sz="1800" dirty="0"/>
              <a:t> que </a:t>
            </a:r>
            <a:r>
              <a:rPr lang="es-ES" sz="1800" dirty="0" err="1"/>
              <a:t>comerciava</a:t>
            </a:r>
            <a:r>
              <a:rPr lang="es-ES" sz="1800" dirty="0"/>
              <a:t> </a:t>
            </a:r>
            <a:r>
              <a:rPr lang="es-ES" sz="1800" dirty="0" err="1"/>
              <a:t>amb</a:t>
            </a:r>
            <a:r>
              <a:rPr lang="es-ES" sz="1800" dirty="0"/>
              <a:t> </a:t>
            </a:r>
            <a:r>
              <a:rPr lang="es-ES" sz="1800" dirty="0" err="1"/>
              <a:t>Amèrica</a:t>
            </a:r>
            <a:r>
              <a:rPr lang="es-ES" sz="1800" dirty="0"/>
              <a:t>, va enviar una enorme flota que va </a:t>
            </a:r>
            <a:r>
              <a:rPr lang="es-ES" sz="1800" dirty="0" err="1"/>
              <a:t>fracassar</a:t>
            </a:r>
            <a:r>
              <a:rPr lang="es-ES" sz="1800" dirty="0"/>
              <a:t>, </a:t>
            </a:r>
            <a:r>
              <a:rPr lang="es-ES" sz="1800" dirty="0" err="1"/>
              <a:t>l’Armada</a:t>
            </a:r>
            <a:r>
              <a:rPr lang="es-ES" sz="1800" dirty="0"/>
              <a:t> Invencible (1588). També va </a:t>
            </a:r>
            <a:r>
              <a:rPr lang="es-ES" sz="1800" dirty="0" err="1"/>
              <a:t>patir</a:t>
            </a:r>
            <a:r>
              <a:rPr lang="es-ES" sz="1800" dirty="0"/>
              <a:t> la </a:t>
            </a:r>
            <a:r>
              <a:rPr lang="es-ES" sz="1800" dirty="0" err="1"/>
              <a:t>rebel·lió</a:t>
            </a:r>
            <a:r>
              <a:rPr lang="es-ES" sz="1800" dirty="0"/>
              <a:t> de Flandes, </a:t>
            </a:r>
            <a:r>
              <a:rPr lang="es-ES" sz="1800" dirty="0" err="1"/>
              <a:t>però</a:t>
            </a:r>
            <a:r>
              <a:rPr lang="es-ES" sz="1800" dirty="0"/>
              <a:t> va </a:t>
            </a:r>
            <a:r>
              <a:rPr lang="es-ES" sz="1800" dirty="0" err="1"/>
              <a:t>aconseguir</a:t>
            </a:r>
            <a:r>
              <a:rPr lang="es-ES" sz="1800" dirty="0"/>
              <a:t> </a:t>
            </a:r>
            <a:r>
              <a:rPr lang="es-ES" sz="1800" dirty="0" err="1"/>
              <a:t>l’annexió</a:t>
            </a:r>
            <a:r>
              <a:rPr lang="es-ES" sz="1800" dirty="0"/>
              <a:t> de Portugal (1581).</a:t>
            </a:r>
            <a:endParaRPr lang="ca-ES" sz="1800" dirty="0"/>
          </a:p>
        </p:txBody>
      </p:sp>
    </p:spTree>
    <p:extLst>
      <p:ext uri="{BB962C8B-B14F-4D97-AF65-F5344CB8AC3E}">
        <p14:creationId xmlns:p14="http://schemas.microsoft.com/office/powerpoint/2010/main" val="3247675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a-ES" b="1" dirty="0"/>
              <a:t>Economia i societat hispànica en el segle XVI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s-ES" sz="1800" b="1" dirty="0" err="1"/>
              <a:t>L’arribada</a:t>
            </a:r>
            <a:r>
              <a:rPr lang="es-ES" sz="1800" b="1" dirty="0"/>
              <a:t> de plata i </a:t>
            </a:r>
            <a:r>
              <a:rPr lang="es-ES" sz="1800" b="1" dirty="0" err="1"/>
              <a:t>d’or</a:t>
            </a:r>
            <a:r>
              <a:rPr lang="es-ES" sz="1800" b="1" dirty="0"/>
              <a:t>.</a:t>
            </a:r>
            <a:r>
              <a:rPr lang="es-ES" sz="1800" dirty="0"/>
              <a:t>- </a:t>
            </a:r>
            <a:r>
              <a:rPr lang="es-ES" sz="1800" dirty="0" err="1"/>
              <a:t>Durant</a:t>
            </a:r>
            <a:r>
              <a:rPr lang="es-ES" sz="1800" dirty="0"/>
              <a:t> el </a:t>
            </a:r>
            <a:r>
              <a:rPr lang="es-ES" sz="1800" dirty="0" err="1"/>
              <a:t>segle</a:t>
            </a:r>
            <a:r>
              <a:rPr lang="es-ES" sz="1800" dirty="0"/>
              <a:t> XVI es va </a:t>
            </a:r>
            <a:r>
              <a:rPr lang="es-ES" sz="1800" dirty="0" err="1"/>
              <a:t>produir</a:t>
            </a:r>
            <a:r>
              <a:rPr lang="es-ES" sz="1800" dirty="0"/>
              <a:t> una gran demanda de </a:t>
            </a:r>
            <a:r>
              <a:rPr lang="es-ES" sz="1800" dirty="0" err="1"/>
              <a:t>productes</a:t>
            </a:r>
            <a:r>
              <a:rPr lang="es-ES" sz="1800" dirty="0"/>
              <a:t> per a les noves </a:t>
            </a:r>
            <a:r>
              <a:rPr lang="es-ES" sz="1800" dirty="0" err="1"/>
              <a:t>terres</a:t>
            </a:r>
            <a:r>
              <a:rPr lang="es-ES" sz="1800" dirty="0"/>
              <a:t> </a:t>
            </a:r>
            <a:r>
              <a:rPr lang="es-ES" sz="1800" dirty="0" err="1"/>
              <a:t>d’Amèrica</a:t>
            </a:r>
            <a:r>
              <a:rPr lang="es-ES" sz="1800" dirty="0"/>
              <a:t>, un gran </a:t>
            </a:r>
            <a:r>
              <a:rPr lang="es-ES" sz="1800" dirty="0" err="1"/>
              <a:t>creixement</a:t>
            </a:r>
            <a:r>
              <a:rPr lang="es-ES" sz="1800" dirty="0"/>
              <a:t> del </a:t>
            </a:r>
            <a:r>
              <a:rPr lang="es-ES" sz="1800" dirty="0" err="1"/>
              <a:t>comerç</a:t>
            </a:r>
            <a:r>
              <a:rPr lang="es-ES" sz="1800" dirty="0"/>
              <a:t> i una </a:t>
            </a:r>
            <a:r>
              <a:rPr lang="es-ES" sz="1800" dirty="0" err="1"/>
              <a:t>ingent</a:t>
            </a:r>
            <a:r>
              <a:rPr lang="es-ES" sz="1800" dirty="0"/>
              <a:t> </a:t>
            </a:r>
            <a:r>
              <a:rPr lang="es-ES" sz="1800" dirty="0" err="1"/>
              <a:t>aportació</a:t>
            </a:r>
            <a:r>
              <a:rPr lang="es-ES" sz="1800" dirty="0"/>
              <a:t> </a:t>
            </a:r>
            <a:r>
              <a:rPr lang="es-ES" sz="1800" dirty="0" err="1"/>
              <a:t>d’or</a:t>
            </a:r>
            <a:r>
              <a:rPr lang="es-ES" sz="1800" dirty="0"/>
              <a:t> i plata </a:t>
            </a:r>
            <a:r>
              <a:rPr lang="es-ES" sz="1800" dirty="0" err="1"/>
              <a:t>d’Amèrica</a:t>
            </a:r>
            <a:r>
              <a:rPr lang="es-ES" sz="1800" dirty="0"/>
              <a:t>. </a:t>
            </a:r>
            <a:r>
              <a:rPr lang="es-ES" sz="1800" dirty="0" err="1"/>
              <a:t>Aquesta</a:t>
            </a:r>
            <a:r>
              <a:rPr lang="es-ES" sz="1800" dirty="0"/>
              <a:t> </a:t>
            </a:r>
            <a:r>
              <a:rPr lang="es-ES" sz="1800" dirty="0" err="1"/>
              <a:t>situació</a:t>
            </a:r>
            <a:r>
              <a:rPr lang="es-ES" sz="1800" dirty="0"/>
              <a:t> no va </a:t>
            </a:r>
            <a:r>
              <a:rPr lang="es-ES" sz="1800" dirty="0" err="1"/>
              <a:t>millorar</a:t>
            </a:r>
            <a:r>
              <a:rPr lang="es-ES" sz="1800" dirty="0"/>
              <a:t> les </a:t>
            </a:r>
            <a:r>
              <a:rPr lang="es-ES" sz="1800" dirty="0" err="1"/>
              <a:t>condicions</a:t>
            </a:r>
            <a:r>
              <a:rPr lang="es-ES" sz="1800" dirty="0"/>
              <a:t> </a:t>
            </a:r>
            <a:r>
              <a:rPr lang="es-ES" sz="1800" dirty="0" err="1"/>
              <a:t>econòmiques</a:t>
            </a:r>
            <a:r>
              <a:rPr lang="es-ES" sz="1800" dirty="0"/>
              <a:t> i </a:t>
            </a:r>
            <a:r>
              <a:rPr lang="es-ES" sz="1800" dirty="0" err="1"/>
              <a:t>socials</a:t>
            </a:r>
            <a:r>
              <a:rPr lang="es-ES" sz="1800" dirty="0"/>
              <a:t> de la </a:t>
            </a:r>
            <a:r>
              <a:rPr lang="es-ES" sz="1800" dirty="0" err="1"/>
              <a:t>població</a:t>
            </a:r>
            <a:r>
              <a:rPr lang="es-ES" sz="1800" dirty="0"/>
              <a:t>, </a:t>
            </a:r>
            <a:r>
              <a:rPr lang="es-ES" sz="1800" dirty="0" err="1"/>
              <a:t>ja</a:t>
            </a:r>
            <a:r>
              <a:rPr lang="es-ES" sz="1800" dirty="0"/>
              <a:t> que </a:t>
            </a:r>
            <a:r>
              <a:rPr lang="es-ES" sz="1800" dirty="0" err="1"/>
              <a:t>l’entrada</a:t>
            </a:r>
            <a:r>
              <a:rPr lang="es-ES" sz="1800" dirty="0"/>
              <a:t> </a:t>
            </a:r>
            <a:r>
              <a:rPr lang="es-ES" sz="1800" dirty="0" err="1"/>
              <a:t>d’enormes</a:t>
            </a:r>
            <a:r>
              <a:rPr lang="es-ES" sz="1800" dirty="0"/>
              <a:t> </a:t>
            </a:r>
            <a:r>
              <a:rPr lang="es-ES" sz="1800" dirty="0" err="1"/>
              <a:t>quantitats</a:t>
            </a:r>
            <a:r>
              <a:rPr lang="es-ES" sz="1800" dirty="0"/>
              <a:t> de </a:t>
            </a:r>
            <a:r>
              <a:rPr lang="es-ES" sz="1800" dirty="0" err="1"/>
              <a:t>metall</a:t>
            </a:r>
            <a:r>
              <a:rPr lang="es-ES" sz="1800" dirty="0"/>
              <a:t> </a:t>
            </a:r>
            <a:r>
              <a:rPr lang="es-ES" sz="1800" dirty="0" err="1"/>
              <a:t>preciós</a:t>
            </a:r>
            <a:r>
              <a:rPr lang="es-ES" sz="1800" dirty="0"/>
              <a:t> va provocar un </a:t>
            </a:r>
            <a:r>
              <a:rPr lang="es-ES" sz="1800" dirty="0" err="1"/>
              <a:t>efecte</a:t>
            </a:r>
            <a:r>
              <a:rPr lang="es-ES" sz="1800" dirty="0"/>
              <a:t> de pujada </a:t>
            </a:r>
            <a:r>
              <a:rPr lang="es-ES" sz="1800" dirty="0" err="1"/>
              <a:t>dels</a:t>
            </a:r>
            <a:r>
              <a:rPr lang="es-ES" sz="1800" dirty="0"/>
              <a:t> </a:t>
            </a:r>
            <a:r>
              <a:rPr lang="es-ES" sz="1800" dirty="0" err="1"/>
              <a:t>preus</a:t>
            </a:r>
            <a:r>
              <a:rPr lang="es-ES" sz="1800" dirty="0"/>
              <a:t>, que va </a:t>
            </a:r>
            <a:r>
              <a:rPr lang="es-ES" sz="1800" dirty="0" err="1"/>
              <a:t>fer</a:t>
            </a:r>
            <a:r>
              <a:rPr lang="es-ES" sz="1800" dirty="0"/>
              <a:t> disminuir el poder </a:t>
            </a:r>
            <a:r>
              <a:rPr lang="es-ES" sz="1800" dirty="0" err="1"/>
              <a:t>adquisitiu</a:t>
            </a:r>
            <a:r>
              <a:rPr lang="es-ES" sz="1800" dirty="0"/>
              <a:t> de les </a:t>
            </a:r>
            <a:r>
              <a:rPr lang="es-ES" sz="1800" dirty="0" err="1"/>
              <a:t>classes</a:t>
            </a:r>
            <a:r>
              <a:rPr lang="es-ES" sz="1800" dirty="0"/>
              <a:t> </a:t>
            </a:r>
            <a:r>
              <a:rPr lang="es-ES" sz="1800" dirty="0" err="1"/>
              <a:t>populars</a:t>
            </a:r>
            <a:r>
              <a:rPr lang="es-ES" sz="1800" dirty="0"/>
              <a:t> i va </a:t>
            </a:r>
            <a:r>
              <a:rPr lang="es-ES" sz="1800" dirty="0" err="1"/>
              <a:t>reduir</a:t>
            </a:r>
            <a:r>
              <a:rPr lang="es-ES" sz="1800" dirty="0"/>
              <a:t> el </a:t>
            </a:r>
            <a:r>
              <a:rPr lang="es-ES" sz="1800" dirty="0" err="1"/>
              <a:t>seu</a:t>
            </a:r>
            <a:r>
              <a:rPr lang="es-ES" sz="1800" dirty="0"/>
              <a:t> </a:t>
            </a:r>
            <a:r>
              <a:rPr lang="es-ES" sz="1800" dirty="0" err="1"/>
              <a:t>nivell</a:t>
            </a:r>
            <a:r>
              <a:rPr lang="es-ES" sz="1800" dirty="0"/>
              <a:t> de vida</a:t>
            </a:r>
            <a:r>
              <a:rPr lang="es-ES" sz="1800" dirty="0" smtClean="0"/>
              <a:t>.</a:t>
            </a:r>
          </a:p>
          <a:p>
            <a:r>
              <a:rPr lang="es-ES" sz="1800" b="1" dirty="0" err="1"/>
              <a:t>L’economia</a:t>
            </a:r>
            <a:r>
              <a:rPr lang="es-ES" sz="1800" b="1" dirty="0"/>
              <a:t>.- </a:t>
            </a:r>
            <a:r>
              <a:rPr lang="es-ES" sz="1800" dirty="0"/>
              <a:t>La demanda de </a:t>
            </a:r>
            <a:r>
              <a:rPr lang="es-ES" sz="1800" dirty="0" err="1"/>
              <a:t>productes</a:t>
            </a:r>
            <a:r>
              <a:rPr lang="es-ES" sz="1800" dirty="0"/>
              <a:t> </a:t>
            </a:r>
            <a:r>
              <a:rPr lang="es-ES" sz="1800" dirty="0" err="1"/>
              <a:t>agrícoles</a:t>
            </a:r>
            <a:r>
              <a:rPr lang="es-ES" sz="1800" dirty="0"/>
              <a:t> </a:t>
            </a:r>
            <a:r>
              <a:rPr lang="es-ES" sz="1800" dirty="0" err="1"/>
              <a:t>amb</a:t>
            </a:r>
            <a:r>
              <a:rPr lang="es-ES" sz="1800" dirty="0"/>
              <a:t> </a:t>
            </a:r>
            <a:r>
              <a:rPr lang="es-ES" sz="1800" dirty="0" err="1"/>
              <a:t>prou</a:t>
            </a:r>
            <a:r>
              <a:rPr lang="es-ES" sz="1800" dirty="0"/>
              <a:t> </a:t>
            </a:r>
            <a:r>
              <a:rPr lang="es-ES" sz="1800" dirty="0" err="1"/>
              <a:t>feines</a:t>
            </a:r>
            <a:r>
              <a:rPr lang="es-ES" sz="1800" dirty="0"/>
              <a:t> va poder ser </a:t>
            </a:r>
            <a:r>
              <a:rPr lang="es-ES" sz="1800" dirty="0" err="1"/>
              <a:t>coberta</a:t>
            </a:r>
            <a:r>
              <a:rPr lang="es-ES" sz="1800" dirty="0"/>
              <a:t> </a:t>
            </a:r>
            <a:r>
              <a:rPr lang="es-ES" sz="1800" dirty="0" err="1"/>
              <a:t>amb</a:t>
            </a:r>
            <a:r>
              <a:rPr lang="es-ES" sz="1800" dirty="0"/>
              <a:t> la </a:t>
            </a:r>
            <a:r>
              <a:rPr lang="es-ES" sz="1800" dirty="0" err="1"/>
              <a:t>producció</a:t>
            </a:r>
            <a:r>
              <a:rPr lang="es-ES" sz="1800" dirty="0"/>
              <a:t> </a:t>
            </a:r>
            <a:r>
              <a:rPr lang="es-ES" sz="1800" dirty="0" err="1"/>
              <a:t>dels</a:t>
            </a:r>
            <a:r>
              <a:rPr lang="es-ES" sz="1800" dirty="0"/>
              <a:t> </a:t>
            </a:r>
            <a:r>
              <a:rPr lang="es-ES" sz="1800" dirty="0" err="1"/>
              <a:t>regnes</a:t>
            </a:r>
            <a:r>
              <a:rPr lang="es-ES" sz="1800" dirty="0"/>
              <a:t> </a:t>
            </a:r>
            <a:r>
              <a:rPr lang="es-ES" sz="1800" dirty="0" err="1"/>
              <a:t>hispànics</a:t>
            </a:r>
            <a:r>
              <a:rPr lang="es-ES" sz="1800" dirty="0"/>
              <a:t>. La política de la </a:t>
            </a:r>
            <a:r>
              <a:rPr lang="es-ES" sz="1800" dirty="0" err="1"/>
              <a:t>monarquia</a:t>
            </a:r>
            <a:r>
              <a:rPr lang="es-ES" sz="1800" dirty="0"/>
              <a:t> va </a:t>
            </a:r>
            <a:r>
              <a:rPr lang="es-ES" sz="1800" dirty="0" err="1"/>
              <a:t>afavorir</a:t>
            </a:r>
            <a:r>
              <a:rPr lang="es-ES" sz="1800" dirty="0"/>
              <a:t> </a:t>
            </a:r>
            <a:r>
              <a:rPr lang="es-ES" sz="1800" dirty="0" err="1"/>
              <a:t>els</a:t>
            </a:r>
            <a:r>
              <a:rPr lang="es-ES" sz="1800" dirty="0"/>
              <a:t> </a:t>
            </a:r>
            <a:r>
              <a:rPr lang="es-ES" sz="1800" dirty="0" err="1"/>
              <a:t>exportadors</a:t>
            </a:r>
            <a:r>
              <a:rPr lang="es-ES" sz="1800" dirty="0"/>
              <a:t> de llana, </a:t>
            </a:r>
            <a:r>
              <a:rPr lang="es-ES" sz="1800" dirty="0" err="1"/>
              <a:t>però</a:t>
            </a:r>
            <a:r>
              <a:rPr lang="es-ES" sz="1800" dirty="0"/>
              <a:t> la </a:t>
            </a:r>
            <a:r>
              <a:rPr lang="es-ES" sz="1800" dirty="0" err="1"/>
              <a:t>indústria</a:t>
            </a:r>
            <a:r>
              <a:rPr lang="es-ES" sz="1800" dirty="0"/>
              <a:t> artesana també va </a:t>
            </a:r>
            <a:r>
              <a:rPr lang="es-ES" sz="1800" dirty="0" err="1"/>
              <a:t>veure</a:t>
            </a:r>
            <a:r>
              <a:rPr lang="es-ES" sz="1800" dirty="0"/>
              <a:t> </a:t>
            </a:r>
            <a:r>
              <a:rPr lang="es-ES" sz="1800" dirty="0" err="1"/>
              <a:t>augmentar</a:t>
            </a:r>
            <a:r>
              <a:rPr lang="es-ES" sz="1800" dirty="0"/>
              <a:t> la demanda, </a:t>
            </a:r>
            <a:r>
              <a:rPr lang="es-ES" sz="1800" dirty="0" err="1"/>
              <a:t>sent</a:t>
            </a:r>
            <a:r>
              <a:rPr lang="es-ES" sz="1800" dirty="0"/>
              <a:t> el sector del </a:t>
            </a:r>
            <a:r>
              <a:rPr lang="es-ES" sz="1800" dirty="0" err="1"/>
              <a:t>comerç</a:t>
            </a:r>
            <a:r>
              <a:rPr lang="es-ES" sz="1800" dirty="0"/>
              <a:t> el que va experimentar un </a:t>
            </a:r>
            <a:r>
              <a:rPr lang="es-ES" sz="1800" dirty="0" err="1"/>
              <a:t>desenvolupament</a:t>
            </a:r>
            <a:r>
              <a:rPr lang="es-ES" sz="1800" dirty="0"/>
              <a:t> </a:t>
            </a:r>
            <a:r>
              <a:rPr lang="es-ES" sz="1800" dirty="0" err="1"/>
              <a:t>més</a:t>
            </a:r>
            <a:r>
              <a:rPr lang="es-ES" sz="1800" dirty="0"/>
              <a:t> gran</a:t>
            </a:r>
            <a:r>
              <a:rPr lang="es-ES" sz="1800" dirty="0" smtClean="0"/>
              <a:t>.</a:t>
            </a:r>
          </a:p>
          <a:p>
            <a:r>
              <a:rPr lang="es-ES" sz="1800" b="1" dirty="0"/>
              <a:t>La </a:t>
            </a:r>
            <a:r>
              <a:rPr lang="es-ES" sz="1800" b="1" dirty="0" err="1"/>
              <a:t>demografia</a:t>
            </a:r>
            <a:r>
              <a:rPr lang="es-ES" sz="1800" b="1" dirty="0"/>
              <a:t>.-</a:t>
            </a:r>
            <a:r>
              <a:rPr lang="es-ES" sz="1800" dirty="0"/>
              <a:t> </a:t>
            </a:r>
            <a:r>
              <a:rPr lang="es-ES" sz="1800" dirty="0" err="1"/>
              <a:t>Durant</a:t>
            </a:r>
            <a:r>
              <a:rPr lang="es-ES" sz="1800" dirty="0"/>
              <a:t> el </a:t>
            </a:r>
            <a:r>
              <a:rPr lang="es-ES" sz="1800" dirty="0" err="1"/>
              <a:t>segle</a:t>
            </a:r>
            <a:r>
              <a:rPr lang="es-ES" sz="1800" dirty="0"/>
              <a:t> XVI, la </a:t>
            </a:r>
            <a:r>
              <a:rPr lang="es-ES" sz="1800" dirty="0" err="1"/>
              <a:t>població</a:t>
            </a:r>
            <a:r>
              <a:rPr lang="es-ES" sz="1800" dirty="0"/>
              <a:t> </a:t>
            </a:r>
            <a:r>
              <a:rPr lang="es-ES" sz="1800" dirty="0" err="1"/>
              <a:t>dels</a:t>
            </a:r>
            <a:r>
              <a:rPr lang="es-ES" sz="1800" dirty="0"/>
              <a:t> </a:t>
            </a:r>
            <a:r>
              <a:rPr lang="es-ES" sz="1800" dirty="0" err="1"/>
              <a:t>regnes</a:t>
            </a:r>
            <a:r>
              <a:rPr lang="es-ES" sz="1800" dirty="0"/>
              <a:t> </a:t>
            </a:r>
            <a:r>
              <a:rPr lang="es-ES" sz="1800" dirty="0" err="1"/>
              <a:t>hispànics</a:t>
            </a:r>
            <a:r>
              <a:rPr lang="es-ES" sz="1800" dirty="0"/>
              <a:t> va </a:t>
            </a:r>
            <a:r>
              <a:rPr lang="es-ES" sz="1800" dirty="0" err="1"/>
              <a:t>augmentar</a:t>
            </a:r>
            <a:r>
              <a:rPr lang="es-ES" sz="1800" dirty="0"/>
              <a:t>, </a:t>
            </a:r>
            <a:r>
              <a:rPr lang="es-ES" sz="1800" dirty="0" err="1"/>
              <a:t>especialment</a:t>
            </a:r>
            <a:r>
              <a:rPr lang="es-ES" sz="1800" dirty="0"/>
              <a:t> a </a:t>
            </a:r>
            <a:r>
              <a:rPr lang="es-ES" sz="1800" dirty="0" err="1"/>
              <a:t>Castella</a:t>
            </a:r>
            <a:r>
              <a:rPr lang="es-ES" sz="1800" dirty="0"/>
              <a:t>, encara que la </a:t>
            </a:r>
            <a:r>
              <a:rPr lang="es-ES" sz="1800" dirty="0" err="1"/>
              <a:t>població</a:t>
            </a:r>
            <a:r>
              <a:rPr lang="es-ES" sz="1800" dirty="0"/>
              <a:t> urbana era </a:t>
            </a:r>
            <a:r>
              <a:rPr lang="es-ES" sz="1800" dirty="0" err="1"/>
              <a:t>escassa</a:t>
            </a:r>
            <a:r>
              <a:rPr lang="es-ES" sz="1800" dirty="0"/>
              <a:t> i </a:t>
            </a:r>
            <a:r>
              <a:rPr lang="es-ES" sz="1800" dirty="0" err="1"/>
              <a:t>poques</a:t>
            </a:r>
            <a:r>
              <a:rPr lang="es-ES" sz="1800" dirty="0"/>
              <a:t> </a:t>
            </a:r>
            <a:r>
              <a:rPr lang="es-ES" sz="1800" dirty="0" err="1"/>
              <a:t>ciutats</a:t>
            </a:r>
            <a:r>
              <a:rPr lang="es-ES" sz="1800" dirty="0"/>
              <a:t> </a:t>
            </a:r>
            <a:r>
              <a:rPr lang="es-ES" sz="1800" dirty="0" err="1"/>
              <a:t>superaven</a:t>
            </a:r>
            <a:r>
              <a:rPr lang="es-ES" sz="1800" dirty="0"/>
              <a:t> </a:t>
            </a:r>
            <a:r>
              <a:rPr lang="es-ES" sz="1800" dirty="0" err="1"/>
              <a:t>els</a:t>
            </a:r>
            <a:r>
              <a:rPr lang="es-ES" sz="1800" dirty="0"/>
              <a:t> cinc mil </a:t>
            </a:r>
            <a:r>
              <a:rPr lang="es-ES" sz="1800" dirty="0" err="1"/>
              <a:t>habitants</a:t>
            </a:r>
            <a:r>
              <a:rPr lang="es-ES" sz="1800" dirty="0" smtClean="0"/>
              <a:t>.</a:t>
            </a:r>
          </a:p>
          <a:p>
            <a:r>
              <a:rPr lang="ca-ES" sz="1800" b="1" dirty="0"/>
              <a:t>La societat.- </a:t>
            </a:r>
            <a:r>
              <a:rPr lang="ca-ES" sz="1800" dirty="0"/>
              <a:t>El predomini social radicava en la noblesa, especialment en els títols de Castella i dels Grans d’Espanya. Juntament amb el clero, la noblesa acumulava un percentatge altíssim de les rendes i riqueses del regne i no pagaven impostos. Els no privilegiats eren majoritàriament pagesos, subjectes al pagament de tributs i tota mena d’obligacions: rendes senyorials, delmes, etc. A la societat hi havia grups diferenciats segons la procedència ètnica o religiosa, així trobem, a més dels cristians vells, els moriscos i els jueus conversos.</a:t>
            </a:r>
          </a:p>
        </p:txBody>
      </p:sp>
    </p:spTree>
    <p:extLst>
      <p:ext uri="{BB962C8B-B14F-4D97-AF65-F5344CB8AC3E}">
        <p14:creationId xmlns:p14="http://schemas.microsoft.com/office/powerpoint/2010/main" val="3196095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/>
              <a:t>El </a:t>
            </a:r>
            <a:r>
              <a:rPr lang="es-ES" b="1" dirty="0" err="1"/>
              <a:t>segle</a:t>
            </a:r>
            <a:r>
              <a:rPr lang="es-ES" b="1" dirty="0"/>
              <a:t> XVII: el </a:t>
            </a:r>
            <a:r>
              <a:rPr lang="es-ES" b="1" dirty="0" err="1"/>
              <a:t>declivi</a:t>
            </a:r>
            <a:r>
              <a:rPr lang="es-ES" b="1" dirty="0"/>
              <a:t> de </a:t>
            </a:r>
            <a:r>
              <a:rPr lang="es-ES" b="1" dirty="0" err="1"/>
              <a:t>l’imperi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ca-ES" sz="1800" b="1" dirty="0"/>
              <a:t>Felip III:</a:t>
            </a:r>
            <a:r>
              <a:rPr lang="ca-ES" sz="1800" dirty="0"/>
              <a:t> el govern dels privats.- Felip III, fill i successor de Felip II, va inaugurar una nova etapa política , ja que va renunciar a exercir personalment les tasques del govern que van passar a mans de ministres omnipotents, els </a:t>
            </a:r>
            <a:r>
              <a:rPr lang="ca-ES" sz="1800" dirty="0" err="1"/>
              <a:t>validos</a:t>
            </a:r>
            <a:r>
              <a:rPr lang="ca-ES" sz="1800" dirty="0"/>
              <a:t>, privats o favorits. Felip III va lliurar el govern al duc de </a:t>
            </a:r>
            <a:r>
              <a:rPr lang="ca-ES" sz="1800" dirty="0" err="1"/>
              <a:t>Lerma</a:t>
            </a:r>
            <a:r>
              <a:rPr lang="ca-ES" sz="1800" dirty="0"/>
              <a:t>, que va aconseguir mantenir la pau a l’exterior, tot aconseguint un regnat breu i pacífic, malgrat l’expulsió dels moriscos (1609) que va ser molt mal rebuda al Regne de València on va </a:t>
            </a:r>
            <a:r>
              <a:rPr lang="ca-ES" sz="1800" dirty="0" smtClean="0"/>
              <a:t>agreujar els problemes agrícoles.</a:t>
            </a:r>
          </a:p>
          <a:p>
            <a:pPr marL="0" indent="0" algn="just">
              <a:buNone/>
            </a:pPr>
            <a:endParaRPr lang="ca-ES" sz="2600" dirty="0"/>
          </a:p>
          <a:p>
            <a:pPr marL="0" indent="0">
              <a:buNone/>
            </a:pPr>
            <a:r>
              <a:rPr lang="ca-ES" dirty="0" smtClean="0"/>
              <a:t>                        </a:t>
            </a:r>
          </a:p>
          <a:p>
            <a:pPr marL="0" indent="0">
              <a:buNone/>
            </a:pPr>
            <a:endParaRPr lang="ca-ES" dirty="0"/>
          </a:p>
          <a:p>
            <a:pPr marL="0" indent="0">
              <a:buNone/>
            </a:pPr>
            <a:endParaRPr lang="ca-ES" dirty="0"/>
          </a:p>
          <a:p>
            <a:pPr marL="0" indent="0">
              <a:buNone/>
            </a:pPr>
            <a:r>
              <a:rPr lang="ca-ES" dirty="0" smtClean="0"/>
              <a:t>                                                           </a:t>
            </a:r>
            <a:r>
              <a:rPr lang="ca-ES" sz="1600" b="1" dirty="0" smtClean="0"/>
              <a:t>foto de Felip III</a:t>
            </a:r>
            <a:endParaRPr lang="ca-ES" sz="1600" b="1" dirty="0"/>
          </a:p>
        </p:txBody>
      </p:sp>
      <p:sp>
        <p:nvSpPr>
          <p:cNvPr id="4" name="3 Rectángulo"/>
          <p:cNvSpPr/>
          <p:nvPr/>
        </p:nvSpPr>
        <p:spPr>
          <a:xfrm>
            <a:off x="467544" y="1720840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a-ES" sz="2000" dirty="0" smtClean="0"/>
          </a:p>
          <a:p>
            <a:endParaRPr lang="ca-ES" sz="2000" dirty="0"/>
          </a:p>
        </p:txBody>
      </p:sp>
      <p:pic>
        <p:nvPicPr>
          <p:cNvPr id="5" name="4 Imagen" descr="https://upload.wikimedia.org/wikipedia/commons/thumb/8/84/Vel%C3%A1zquez_-_Felipe_III_%28Museo_del_Prado%2C_1634-35%29.jpg/800px-Vel%C3%A1zquez_-_Felipe_III_%28Museo_del_Prado%2C_1634-35%29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645024"/>
            <a:ext cx="3240360" cy="24204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9310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a-ES" dirty="0" smtClean="0"/>
              <a:t>Felip  IV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467544" y="1305342"/>
            <a:ext cx="8208912" cy="440120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ca-ES" u="sng" dirty="0"/>
              <a:t>Segle XVII</a:t>
            </a:r>
            <a:r>
              <a:rPr lang="ca-ES" u="sng" dirty="0" smtClean="0"/>
              <a:t>...a Catalunya</a:t>
            </a:r>
            <a:endParaRPr lang="ca-ES" dirty="0"/>
          </a:p>
          <a:p>
            <a:pPr algn="just"/>
            <a:r>
              <a:rPr lang="ca-ES" sz="1600" dirty="0"/>
              <a:t>Les tensions polítiques entre les institucions catalanes i la monarquia que ja hi havia al segle XVI van arribar al seu màxim al segle XVII durant el regnat de Felip IV (1621-1661).</a:t>
            </a:r>
          </a:p>
          <a:p>
            <a:pPr algn="just"/>
            <a:r>
              <a:rPr lang="ca-ES" sz="1600" dirty="0"/>
              <a:t>Durant l’anomenada guerra dels trenta anys Espanya lluitava contra França i els catalans, com a territori fronterer varen haver de suportar nombroses ocupacions i abusos dels soldats tan francesos com reials. EL privat del rei, el </a:t>
            </a:r>
            <a:r>
              <a:rPr lang="ca-ES" sz="1600" b="1" dirty="0"/>
              <a:t>comte duc de Olivares</a:t>
            </a:r>
            <a:r>
              <a:rPr lang="ca-ES" sz="1600" dirty="0"/>
              <a:t> volia enfortir el poder reial basat en el restabliment de l’hegemonia hispànica als països Baixos i per fer-ho necessitava disposar d’una gran força militar (recursos humans i econòmics). Aleshores va proposar aplicar la </a:t>
            </a:r>
            <a:r>
              <a:rPr lang="ca-ES" sz="1600" b="1" dirty="0"/>
              <a:t>Unió d’Armes</a:t>
            </a:r>
            <a:r>
              <a:rPr lang="ca-ES" sz="1600" dirty="0"/>
              <a:t> a tots els regnes de la corona hispànica: un model de contribucions pels quals cada regne havia d’aportar un continent d’homes proporcional al seu nombre d’habitants. En la reunió de Corts els catalans s’hi van negar però tot i així Olivares va forçar la participació de molts catalans en el conflicte del </a:t>
            </a:r>
            <a:r>
              <a:rPr lang="ca-ES" sz="1600" dirty="0" smtClean="0"/>
              <a:t>Rosselló </a:t>
            </a:r>
            <a:r>
              <a:rPr lang="ca-ES" sz="1600" dirty="0"/>
              <a:t>entre 1637 i 1639. Així va esclatar l’any 1640 la</a:t>
            </a:r>
            <a:r>
              <a:rPr lang="ca-ES" sz="1600" b="1" dirty="0"/>
              <a:t> guerra dels segadors</a:t>
            </a:r>
            <a:r>
              <a:rPr lang="ca-ES" sz="1600" dirty="0"/>
              <a:t>. Les conseqüències d’aquesta guerra es resumeixen en el Tractat dels Pirineus, document pel qual vàrem perdre el </a:t>
            </a:r>
            <a:r>
              <a:rPr lang="ca-ES" sz="1600" dirty="0" smtClean="0"/>
              <a:t>Rosselló </a:t>
            </a:r>
            <a:r>
              <a:rPr lang="ca-ES" sz="1600" dirty="0"/>
              <a:t>i la Catalunya nord.</a:t>
            </a:r>
          </a:p>
          <a:p>
            <a:endParaRPr lang="ca-ES" b="1" dirty="0"/>
          </a:p>
          <a:p>
            <a:endParaRPr lang="ca-ES" b="1" dirty="0" smtClean="0"/>
          </a:p>
          <a:p>
            <a:r>
              <a:rPr lang="ca-ES" b="1" dirty="0" smtClean="0"/>
              <a:t>                                                                           </a:t>
            </a:r>
            <a:endParaRPr lang="ca-ES" b="1" dirty="0"/>
          </a:p>
        </p:txBody>
      </p:sp>
    </p:spTree>
    <p:extLst>
      <p:ext uri="{BB962C8B-B14F-4D97-AF65-F5344CB8AC3E}">
        <p14:creationId xmlns:p14="http://schemas.microsoft.com/office/powerpoint/2010/main" val="10638607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823</Words>
  <Application>Microsoft Office PowerPoint</Application>
  <PresentationFormat>Presentación en pantalla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L’Imperi dels Àustries</vt:lpstr>
      <vt:lpstr>La casa dels Habsburgs</vt:lpstr>
      <vt:lpstr>Presentación de PowerPoint</vt:lpstr>
      <vt:lpstr>Política exterior</vt:lpstr>
      <vt:lpstr>Felip  II</vt:lpstr>
      <vt:lpstr>Felip II</vt:lpstr>
      <vt:lpstr>Economia i societat hispànica en el segle XVI</vt:lpstr>
      <vt:lpstr>El segle XVII: el declivi de l’imperi</vt:lpstr>
      <vt:lpstr>Felip  IV</vt:lpstr>
      <vt:lpstr>LA GUERRA DELS SEGADORS</vt:lpstr>
      <vt:lpstr>La Guerra dels Segadors</vt:lpstr>
      <vt:lpstr>FELIP IV</vt:lpstr>
      <vt:lpstr>Carles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L’Imperi dels Àustries</dc:title>
  <dc:creator>mcarr8</dc:creator>
  <cp:lastModifiedBy>mcarr8</cp:lastModifiedBy>
  <cp:revision>38</cp:revision>
  <dcterms:created xsi:type="dcterms:W3CDTF">2019-11-17T17:58:02Z</dcterms:created>
  <dcterms:modified xsi:type="dcterms:W3CDTF">2020-02-02T08:27:06Z</dcterms:modified>
</cp:coreProperties>
</file>