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EE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C10D6-2C9C-480A-87AC-8C26DC983670}" type="datetimeFigureOut">
              <a:rPr lang="es-ES" smtClean="0"/>
              <a:pPr/>
              <a:t>10/09/2020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3A795-7741-46C6-B2D2-2E918F337D5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 smtClean="0"/>
              <a:t>Cultura i valors ètics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 smtClean="0"/>
              <a:t>(1r ESO)</a:t>
            </a:r>
            <a:endParaRPr lang="ca-ES" dirty="0"/>
          </a:p>
        </p:txBody>
      </p:sp>
      <p:pic>
        <p:nvPicPr>
          <p:cNvPr id="4" name="3 Imagen" descr="logo color fons transpar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642918"/>
            <a:ext cx="2833686" cy="6420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FF0000"/>
                </a:solidFill>
              </a:rPr>
              <a:t>Criteris d’avaluació de la matèria</a:t>
            </a:r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fontAlgn="t"/>
            <a:r>
              <a:rPr lang="ca-ES" sz="2000" b="1" dirty="0" smtClean="0"/>
              <a:t>60% treballs fets a casa o a l'aula:</a:t>
            </a:r>
          </a:p>
          <a:p>
            <a:pPr fontAlgn="t">
              <a:buNone/>
            </a:pPr>
            <a:r>
              <a:rPr lang="ca-ES" sz="1800" dirty="0" smtClean="0"/>
              <a:t>      · L’avaluació no és contínua: està formada per tres trimestres independents.</a:t>
            </a:r>
          </a:p>
          <a:p>
            <a:pPr fontAlgn="t">
              <a:buNone/>
            </a:pPr>
            <a:r>
              <a:rPr lang="ca-ES" sz="1800" dirty="0" smtClean="0"/>
              <a:t>	· </a:t>
            </a:r>
            <a:r>
              <a:rPr lang="es-ES" sz="1800" dirty="0" smtClean="0"/>
              <a:t>La nota final es calcula </a:t>
            </a:r>
            <a:r>
              <a:rPr lang="es-ES" sz="1800" dirty="0" err="1" smtClean="0"/>
              <a:t>fent</a:t>
            </a:r>
            <a:r>
              <a:rPr lang="es-ES" sz="1800" dirty="0" smtClean="0"/>
              <a:t> la </a:t>
            </a:r>
            <a:r>
              <a:rPr lang="es-ES" sz="1800" dirty="0" err="1" smtClean="0"/>
              <a:t>mitjana</a:t>
            </a:r>
            <a:r>
              <a:rPr lang="es-ES" sz="1800" dirty="0" smtClean="0"/>
              <a:t> </a:t>
            </a:r>
            <a:r>
              <a:rPr lang="es-ES" sz="1800" dirty="0" err="1" smtClean="0"/>
              <a:t>aritmètica</a:t>
            </a:r>
            <a:r>
              <a:rPr lang="es-ES" sz="1800" dirty="0" smtClean="0"/>
              <a:t> de les notes </a:t>
            </a:r>
            <a:r>
              <a:rPr lang="es-ES" sz="1800" dirty="0" err="1" smtClean="0"/>
              <a:t>dels</a:t>
            </a:r>
            <a:r>
              <a:rPr lang="es-ES" sz="1800" dirty="0" smtClean="0"/>
              <a:t> tres trimestres.</a:t>
            </a:r>
            <a:endParaRPr lang="ca-ES" sz="1800" dirty="0" smtClean="0"/>
          </a:p>
          <a:p>
            <a:pPr fontAlgn="t">
              <a:buNone/>
            </a:pPr>
            <a:r>
              <a:rPr lang="ca-ES" sz="1800" dirty="0" smtClean="0"/>
              <a:t>      · No hi ha nota màxima.</a:t>
            </a:r>
            <a:endParaRPr lang="ca-ES" sz="1800" b="0" dirty="0" smtClean="0"/>
          </a:p>
          <a:p>
            <a:r>
              <a:rPr lang="ca-ES" sz="2000" b="1" dirty="0"/>
              <a:t>4</a:t>
            </a:r>
            <a:r>
              <a:rPr lang="ca-ES" sz="2000" b="1" dirty="0" smtClean="0"/>
              <a:t>0% participació i actitud:</a:t>
            </a:r>
          </a:p>
          <a:p>
            <a:pPr>
              <a:buNone/>
            </a:pPr>
            <a:r>
              <a:rPr lang="ca-ES" sz="1800" dirty="0" smtClean="0"/>
              <a:t>	· Demanant el torn.</a:t>
            </a:r>
          </a:p>
          <a:p>
            <a:pPr>
              <a:buNone/>
            </a:pPr>
            <a:r>
              <a:rPr lang="ca-ES" sz="1800" dirty="0" smtClean="0"/>
              <a:t>	· Participant de manera educada.</a:t>
            </a:r>
          </a:p>
          <a:p>
            <a:pPr>
              <a:buNone/>
            </a:pPr>
            <a:r>
              <a:rPr lang="ca-ES" sz="1800" dirty="0" smtClean="0"/>
              <a:t>	· Respectant al professorat i els companys d’aula.</a:t>
            </a:r>
          </a:p>
          <a:p>
            <a:pPr>
              <a:buNone/>
            </a:pPr>
            <a:r>
              <a:rPr lang="ca-ES" sz="1800" dirty="0" smtClean="0"/>
              <a:t>	· Les intervencions hauran de ser en funció dels temes que s’estan tractant.</a:t>
            </a:r>
          </a:p>
          <a:p>
            <a:pPr>
              <a:buNone/>
            </a:pPr>
            <a:endParaRPr lang="ca-ES" sz="1800" dirty="0" smtClean="0"/>
          </a:p>
          <a:p>
            <a:r>
              <a:rPr lang="ca-ES" sz="2000" b="1" dirty="0" smtClean="0">
                <a:solidFill>
                  <a:srgbClr val="FF0000"/>
                </a:solidFill>
              </a:rPr>
              <a:t>Com es recupera si es suspèn?</a:t>
            </a:r>
          </a:p>
          <a:p>
            <a:pPr>
              <a:buNone/>
            </a:pPr>
            <a:r>
              <a:rPr lang="ca-ES" sz="1800" dirty="0" smtClean="0"/>
              <a:t>	· </a:t>
            </a:r>
            <a:r>
              <a:rPr lang="es-ES" sz="1800" dirty="0"/>
              <a:t>Cada trimestre es recupera si en el </a:t>
            </a:r>
            <a:r>
              <a:rPr lang="es-ES" sz="1800" dirty="0" err="1"/>
              <a:t>termini</a:t>
            </a:r>
            <a:r>
              <a:rPr lang="es-ES" sz="1800" dirty="0"/>
              <a:t> </a:t>
            </a:r>
            <a:r>
              <a:rPr lang="es-ES" sz="1800" dirty="0" err="1"/>
              <a:t>establert</a:t>
            </a:r>
            <a:r>
              <a:rPr lang="es-ES" sz="1800" dirty="0"/>
              <a:t> presenten la </a:t>
            </a:r>
            <a:r>
              <a:rPr lang="es-ES" sz="1800" dirty="0" err="1"/>
              <a:t>llibreta</a:t>
            </a:r>
            <a:r>
              <a:rPr lang="es-ES" sz="1800" dirty="0"/>
              <a:t>  i </a:t>
            </a:r>
            <a:r>
              <a:rPr lang="es-ES" sz="1800" dirty="0" err="1"/>
              <a:t>els</a:t>
            </a:r>
            <a:r>
              <a:rPr lang="es-ES" sz="1800" dirty="0"/>
              <a:t> </a:t>
            </a:r>
            <a:r>
              <a:rPr lang="es-ES" sz="1800" dirty="0" err="1"/>
              <a:t>treballs</a:t>
            </a:r>
            <a:r>
              <a:rPr lang="es-ES" sz="1800" dirty="0"/>
              <a:t> </a:t>
            </a:r>
            <a:r>
              <a:rPr lang="es-ES" sz="1800" dirty="0" err="1"/>
              <a:t>mínims</a:t>
            </a:r>
            <a:r>
              <a:rPr lang="es-ES" sz="1800" dirty="0"/>
              <a:t> </a:t>
            </a:r>
            <a:r>
              <a:rPr lang="es-ES" sz="1800" dirty="0" err="1"/>
              <a:t>exigits</a:t>
            </a:r>
            <a:r>
              <a:rPr lang="es-ES" sz="1800" dirty="0"/>
              <a:t>.</a:t>
            </a:r>
            <a:endParaRPr lang="es-ES" sz="1800" b="0" dirty="0" smtClean="0"/>
          </a:p>
          <a:p>
            <a:pPr>
              <a:buNone/>
            </a:pPr>
            <a:r>
              <a:rPr lang="es-ES" sz="1800" dirty="0"/>
              <a:t>	</a:t>
            </a:r>
            <a:r>
              <a:rPr lang="es-ES" sz="1800" dirty="0" smtClean="0"/>
              <a:t>· </a:t>
            </a:r>
            <a:r>
              <a:rPr lang="es-ES" sz="1800" dirty="0" err="1" smtClean="0"/>
              <a:t>Avaluació</a:t>
            </a:r>
            <a:r>
              <a:rPr lang="es-ES" sz="1800" dirty="0" smtClean="0"/>
              <a:t> </a:t>
            </a:r>
            <a:r>
              <a:rPr lang="es-ES" sz="1800" dirty="0" err="1"/>
              <a:t>extraordinària</a:t>
            </a:r>
            <a:r>
              <a:rPr lang="es-ES" sz="1800" dirty="0"/>
              <a:t>:   </a:t>
            </a:r>
            <a:r>
              <a:rPr lang="es-ES" sz="1800" dirty="0" err="1"/>
              <a:t>Presentació</a:t>
            </a:r>
            <a:r>
              <a:rPr lang="es-ES" sz="1800" dirty="0"/>
              <a:t>  de les </a:t>
            </a:r>
            <a:r>
              <a:rPr lang="es-ES" sz="1800" dirty="0" err="1"/>
              <a:t>activitats</a:t>
            </a:r>
            <a:r>
              <a:rPr lang="es-ES" sz="1800" dirty="0"/>
              <a:t> de la </a:t>
            </a:r>
            <a:r>
              <a:rPr lang="es-ES" sz="1800" dirty="0" err="1"/>
              <a:t>llibreta</a:t>
            </a:r>
            <a:r>
              <a:rPr lang="es-ES" sz="1800" dirty="0"/>
              <a:t> de cada trimestre. Es </a:t>
            </a:r>
            <a:r>
              <a:rPr lang="es-ES" sz="1800" dirty="0" err="1"/>
              <a:t>demanarà</a:t>
            </a:r>
            <a:r>
              <a:rPr lang="es-ES" sz="1800" dirty="0"/>
              <a:t> </a:t>
            </a:r>
            <a:r>
              <a:rPr lang="es-ES" sz="1800" dirty="0" err="1"/>
              <a:t>l’entrega</a:t>
            </a:r>
            <a:r>
              <a:rPr lang="es-ES" sz="1800" dirty="0"/>
              <a:t> </a:t>
            </a:r>
            <a:r>
              <a:rPr lang="es-ES" sz="1800" dirty="0" err="1"/>
              <a:t>d’un</a:t>
            </a:r>
            <a:r>
              <a:rPr lang="es-ES" sz="1800" dirty="0"/>
              <a:t> </a:t>
            </a:r>
            <a:r>
              <a:rPr lang="es-ES" sz="1800" dirty="0" err="1"/>
              <a:t>treball</a:t>
            </a:r>
            <a:r>
              <a:rPr lang="es-ES" sz="1800" dirty="0"/>
              <a:t> </a:t>
            </a:r>
            <a:r>
              <a:rPr lang="es-ES" sz="1800" dirty="0" err="1"/>
              <a:t>específic</a:t>
            </a:r>
            <a:r>
              <a:rPr lang="es-ES" sz="1800" dirty="0" smtClean="0"/>
              <a:t>.</a:t>
            </a:r>
            <a:endParaRPr lang="ca-ES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FF0000"/>
                </a:solidFill>
              </a:rPr>
              <a:t>Treball a la llibreta</a:t>
            </a:r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a-ES" dirty="0" smtClean="0"/>
              <a:t>· Tota la feina (excepte les dissertacions) es farà en una llibreta individual.</a:t>
            </a:r>
          </a:p>
          <a:p>
            <a:pPr algn="just">
              <a:buNone/>
            </a:pPr>
            <a:endParaRPr lang="ca-ES" dirty="0" smtClean="0"/>
          </a:p>
          <a:p>
            <a:pPr algn="just">
              <a:buNone/>
            </a:pPr>
            <a:r>
              <a:rPr lang="ca-ES" dirty="0" smtClean="0"/>
              <a:t>	· Al final de cada trimestre, si se li demana, cada alumne entregarà la llibreta per ser valorada.</a:t>
            </a:r>
          </a:p>
          <a:p>
            <a:pPr algn="just">
              <a:buNone/>
            </a:pPr>
            <a:endParaRPr lang="ca-ES" dirty="0" smtClean="0"/>
          </a:p>
          <a:p>
            <a:pPr algn="just">
              <a:buNone/>
            </a:pPr>
            <a:r>
              <a:rPr lang="ca-ES" dirty="0" smtClean="0"/>
              <a:t>	· Si el professor considera que els exercicis no són prou correctes es tornaran a repetir.</a:t>
            </a:r>
          </a:p>
          <a:p>
            <a:pPr algn="just">
              <a:buNone/>
            </a:pPr>
            <a:endParaRPr lang="ca-ES" dirty="0" smtClean="0"/>
          </a:p>
          <a:p>
            <a:pPr algn="just">
              <a:buNone/>
            </a:pPr>
            <a:r>
              <a:rPr lang="ca-ES" dirty="0" smtClean="0"/>
              <a:t>	· Els exercicis han d’estar:</a:t>
            </a:r>
          </a:p>
          <a:p>
            <a:pPr algn="just">
              <a:buNone/>
            </a:pPr>
            <a:r>
              <a:rPr lang="ca-ES" dirty="0" smtClean="0"/>
              <a:t>			· Ordenats i amb les dates sempre del mateix color.</a:t>
            </a:r>
          </a:p>
          <a:p>
            <a:pPr algn="just">
              <a:buNone/>
            </a:pPr>
            <a:r>
              <a:rPr lang="ca-ES" dirty="0" smtClean="0"/>
              <a:t>			· Els títols i enunciats es faran tots dos d’un segon 			color (el mateix) i les respostes d’un tercer color.</a:t>
            </a:r>
          </a:p>
          <a:p>
            <a:pPr algn="just">
              <a:buNone/>
            </a:pPr>
            <a:r>
              <a:rPr lang="ca-ES" dirty="0" smtClean="0"/>
              <a:t>			</a:t>
            </a:r>
          </a:p>
          <a:p>
            <a:pPr algn="ctr">
              <a:buNone/>
            </a:pPr>
            <a:r>
              <a:rPr lang="ca-ES" u="sng" dirty="0" smtClean="0"/>
              <a:t>La LLIBRETA S’HA D’ENTREGAR EN LA DATA QUE TOCA</a:t>
            </a:r>
          </a:p>
          <a:p>
            <a:endParaRPr lang="ca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1143000"/>
          </a:xfrm>
        </p:spPr>
        <p:txBody>
          <a:bodyPr>
            <a:normAutofit/>
          </a:bodyPr>
          <a:lstStyle/>
          <a:p>
            <a:r>
              <a:rPr lang="ca-ES" sz="3600" dirty="0" smtClean="0">
                <a:solidFill>
                  <a:srgbClr val="FF0000"/>
                </a:solidFill>
              </a:rPr>
              <a:t>CRITERIS DE CORRECCIÓ DE LA LLIBRETA (I)</a:t>
            </a:r>
            <a:endParaRPr lang="ca-E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15673"/>
          <a:ext cx="8401080" cy="5523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32"/>
                <a:gridCol w="2643206"/>
                <a:gridCol w="1357322"/>
                <a:gridCol w="1500198"/>
                <a:gridCol w="1357322"/>
              </a:tblGrid>
              <a:tr h="341631">
                <a:tc>
                  <a:txBody>
                    <a:bodyPr/>
                    <a:lstStyle/>
                    <a:p>
                      <a:endParaRPr lang="ca-E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Assolit</a:t>
                      </a:r>
                      <a:r>
                        <a:rPr lang="ca-ES" sz="1600" baseline="0" dirty="0" smtClean="0"/>
                        <a:t> excel·lent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A. notable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A.</a:t>
                      </a:r>
                      <a:r>
                        <a:rPr lang="ca-ES" sz="1600" baseline="0" dirty="0" smtClean="0"/>
                        <a:t> satisfactori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No assolit</a:t>
                      </a:r>
                      <a:endParaRPr lang="ca-E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871354">
                <a:tc>
                  <a:txBody>
                    <a:bodyPr/>
                    <a:lstStyle/>
                    <a:p>
                      <a:pPr algn="ctr"/>
                      <a:endParaRPr lang="ca-ES" sz="16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ca-ES" sz="16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a-E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Identificació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llibreta és clarament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identificable.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portada conté: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Títol de la matèria.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Nom i cognoms de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l'alumne/a i professor/a. · Grup classe.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llibreta és identificable per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ò falta o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bé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grup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bé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del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professor/a.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Només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conté el nom de la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matèria i els noms i cognoms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l'alumne/a.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Falta el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títol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matèria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 el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 de l'alumne/a</a:t>
                      </a:r>
                      <a:endParaRPr lang="ca-ES" sz="1400" dirty="0"/>
                    </a:p>
                  </a:txBody>
                  <a:tcPr/>
                </a:tc>
              </a:tr>
              <a:tr h="1143458">
                <a:tc>
                  <a:txBody>
                    <a:bodyPr/>
                    <a:lstStyle/>
                    <a:p>
                      <a:endParaRPr lang="ca-ES" sz="1600" smtClean="0"/>
                    </a:p>
                    <a:p>
                      <a:endParaRPr lang="ca-ES" sz="1600" smtClean="0"/>
                    </a:p>
                    <a:p>
                      <a:endParaRPr lang="ca-ES" sz="1600" smtClean="0"/>
                    </a:p>
                    <a:p>
                      <a:pPr algn="ctr"/>
                      <a:r>
                        <a:rPr lang="ca-ES" sz="1600" b="1" smtClean="0"/>
                        <a:t>Presentació</a:t>
                      </a:r>
                      <a:endParaRPr lang="ca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smtClean="0"/>
                        <a:t>· Conté </a:t>
                      </a:r>
                      <a:r>
                        <a:rPr lang="ca-ES" sz="1400" dirty="0" smtClean="0"/>
                        <a:t>títol de cada tema en</a:t>
                      </a:r>
                      <a:r>
                        <a:rPr lang="ca-ES" sz="1400" baseline="0" dirty="0" smtClean="0"/>
                        <a:t> </a:t>
                      </a:r>
                      <a:r>
                        <a:rPr lang="ca-ES" sz="1400" dirty="0" smtClean="0"/>
                        <a:t>format destacat</a:t>
                      </a:r>
                      <a:r>
                        <a:rPr lang="ca-ES" sz="1400" smtClean="0"/>
                        <a:t>. · S'identifica</a:t>
                      </a:r>
                      <a:r>
                        <a:rPr lang="ca-ES" sz="1400" baseline="0" smtClean="0"/>
                        <a:t> </a:t>
                      </a:r>
                      <a:r>
                        <a:rPr lang="ca-ES" sz="1400" dirty="0" smtClean="0"/>
                        <a:t>clarament de quin </a:t>
                      </a:r>
                      <a:r>
                        <a:rPr lang="ca-ES" sz="1400" smtClean="0"/>
                        <a:t>exercici es</a:t>
                      </a:r>
                      <a:r>
                        <a:rPr lang="ca-ES" sz="1400" baseline="0" smtClean="0"/>
                        <a:t> </a:t>
                      </a:r>
                      <a:r>
                        <a:rPr lang="ca-ES" sz="1400" smtClean="0"/>
                        <a:t>tracta</a:t>
                      </a:r>
                      <a:r>
                        <a:rPr lang="ca-ES" sz="1400" dirty="0" smtClean="0"/>
                        <a:t>. </a:t>
                      </a:r>
                    </a:p>
                    <a:p>
                      <a:r>
                        <a:rPr lang="ca-ES" sz="1400" smtClean="0"/>
                        <a:t>· No </a:t>
                      </a:r>
                      <a:r>
                        <a:rPr lang="ca-ES" sz="1400" dirty="0" smtClean="0"/>
                        <a:t>hi ha </a:t>
                      </a:r>
                      <a:r>
                        <a:rPr lang="ca-ES" sz="1400" smtClean="0"/>
                        <a:t>guixades ni</a:t>
                      </a:r>
                      <a:r>
                        <a:rPr lang="ca-ES" sz="1400" baseline="0" smtClean="0"/>
                        <a:t> </a:t>
                      </a:r>
                      <a:r>
                        <a:rPr lang="ca-ES" sz="1400" smtClean="0"/>
                        <a:t>ratllades ni</a:t>
                      </a:r>
                      <a:r>
                        <a:rPr lang="ca-ES" sz="1400" baseline="0" smtClean="0"/>
                        <a:t> </a:t>
                      </a:r>
                      <a:r>
                        <a:rPr lang="ca-ES" sz="1400" smtClean="0"/>
                        <a:t>dibuixos no</a:t>
                      </a:r>
                      <a:r>
                        <a:rPr lang="ca-ES" sz="1400" baseline="0" smtClean="0"/>
                        <a:t> </a:t>
                      </a:r>
                      <a:r>
                        <a:rPr lang="ca-ES" sz="1400" smtClean="0"/>
                        <a:t>apropiats</a:t>
                      </a:r>
                      <a:r>
                        <a:rPr lang="ca-ES" sz="1400" dirty="0" smtClean="0"/>
                        <a:t>. </a:t>
                      </a:r>
                    </a:p>
                    <a:p>
                      <a:r>
                        <a:rPr lang="ca-ES" sz="1400" smtClean="0"/>
                        <a:t>· Bona </a:t>
                      </a:r>
                      <a:r>
                        <a:rPr lang="ca-ES" sz="1400" dirty="0" smtClean="0"/>
                        <a:t>lletra seguint</a:t>
                      </a:r>
                      <a:r>
                        <a:rPr lang="ca-ES" sz="1400" baseline="0" dirty="0" smtClean="0"/>
                        <a:t> </a:t>
                      </a:r>
                      <a:r>
                        <a:rPr lang="ca-ES" sz="1400" dirty="0" smtClean="0"/>
                        <a:t>les línies. </a:t>
                      </a:r>
                    </a:p>
                    <a:p>
                      <a:r>
                        <a:rPr lang="ca-ES" sz="1400" smtClean="0"/>
                        <a:t>· Marges </a:t>
                      </a:r>
                      <a:r>
                        <a:rPr lang="ca-ES" sz="1400" dirty="0" smtClean="0"/>
                        <a:t>i distribució de</a:t>
                      </a:r>
                    </a:p>
                    <a:p>
                      <a:r>
                        <a:rPr lang="ca-ES" sz="1400" dirty="0" smtClean="0"/>
                        <a:t>l'espai correctes.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llibreta està neta i polida.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L'estructura de la llibreta és 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clara </a:t>
                      </a:r>
                      <a:r>
                        <a:rPr lang="pt-BR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però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falta alguns </a:t>
                      </a:r>
                      <a:r>
                        <a:rPr lang="pt-BR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dels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criteris de l'assoliment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excel·lent.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llibreta està neta i polida.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L'estructura de la llibreta és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clara.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llibreta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està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neta ni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polida i/o estructurada.</a:t>
                      </a:r>
                      <a:endParaRPr lang="ca-ES" sz="1400" dirty="0"/>
                    </a:p>
                  </a:txBody>
                  <a:tcPr/>
                </a:tc>
              </a:tr>
              <a:tr h="737300">
                <a:tc>
                  <a:txBody>
                    <a:bodyPr/>
                    <a:lstStyle/>
                    <a:p>
                      <a:pPr algn="ctr"/>
                      <a:r>
                        <a:rPr lang="ca-ES" sz="1600" b="1" dirty="0" smtClean="0"/>
                        <a:t>Compleció</a:t>
                      </a:r>
                      <a:endParaRPr lang="ca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Llibreta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completa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Té </a:t>
                      </a:r>
                      <a:r>
                        <a:rPr lang="fr-FR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totes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activitats fetes i ben elaborades.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 falten algunes activitats però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estan ben elaborades.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Llibreta força incompleta.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Falten activitats i/o estan incompletes.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Llibreta incompleta. Falten</a:t>
                      </a:r>
                    </a:p>
                    <a:p>
                      <a:r>
                        <a:rPr lang="ca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moltes activitats i/o estan incompletes.</a:t>
                      </a:r>
                      <a:endParaRPr lang="ca-E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7242" y="-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a-ES" sz="3600" dirty="0" smtClean="0">
                <a:solidFill>
                  <a:srgbClr val="FF0000"/>
                </a:solidFill>
              </a:rPr>
              <a:t>CRITERIS DE CORRECCIÓ DE LA LLIBRETA (II)</a:t>
            </a:r>
            <a:endParaRPr lang="ca-E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401080" cy="4091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4"/>
                <a:gridCol w="1928826"/>
                <a:gridCol w="1857388"/>
                <a:gridCol w="2071702"/>
                <a:gridCol w="1428760"/>
              </a:tblGrid>
              <a:tr h="329361">
                <a:tc>
                  <a:txBody>
                    <a:bodyPr/>
                    <a:lstStyle/>
                    <a:p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Assolit</a:t>
                      </a:r>
                      <a:r>
                        <a:rPr lang="ca-ES" sz="1600" baseline="0" dirty="0" smtClean="0"/>
                        <a:t> excel·lent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</a:t>
                      </a:r>
                      <a:r>
                        <a:rPr lang="ca-ES" sz="1600" dirty="0" smtClean="0"/>
                        <a:t>. notable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A.</a:t>
                      </a:r>
                      <a:r>
                        <a:rPr lang="ca-ES" sz="1600" baseline="0" dirty="0" smtClean="0"/>
                        <a:t> satisfactori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No assolit</a:t>
                      </a:r>
                      <a:endParaRPr lang="ca-E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939428">
                <a:tc>
                  <a:txBody>
                    <a:bodyPr/>
                    <a:lstStyle/>
                    <a:p>
                      <a:endParaRPr lang="ca-ES" sz="1600" dirty="0" smtClean="0"/>
                    </a:p>
                    <a:p>
                      <a:endParaRPr lang="ca-ES" sz="1600" dirty="0" smtClean="0"/>
                    </a:p>
                    <a:p>
                      <a:endParaRPr lang="ca-ES" sz="1600" dirty="0" smtClean="0"/>
                    </a:p>
                    <a:p>
                      <a:pPr algn="ctr"/>
                      <a:r>
                        <a:rPr lang="ca-ES" sz="1600" b="1" dirty="0" smtClean="0"/>
                        <a:t>Correcció</a:t>
                      </a:r>
                      <a:endParaRPr lang="ca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Tots les activitats estan corregides en color diferent.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La correcció és clara i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comprensible. 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S’inclouen comentaris recomanacions,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trucs,... que possibiliten aprendre dels errors.</a:t>
                      </a:r>
                      <a:endParaRPr lang="ca-E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Gairebé tots els exercicis i activitats estan corregides.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La correcció s’ha fet en color diferent. 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La correcció és clara i comprensible. Els exercicis correctes s’indiquen amb un tic.</a:t>
                      </a:r>
                      <a:endParaRPr lang="ca-E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Hi ha alguns exercicis que no estan corregits. 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La correcció s’ha fet en color diferent. 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La correcció és poc clara i poc comprensible. 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Els exercicis correctes s’indiquen amb un tic.</a:t>
                      </a:r>
                      <a:endParaRPr lang="ca-E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Molts exercicis no estan corregits. 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Les poques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correccions que hi ha no són clares.</a:t>
                      </a:r>
                      <a:endParaRPr lang="ca-ES" sz="1400" noProof="0"/>
                    </a:p>
                  </a:txBody>
                  <a:tcPr/>
                </a:tc>
              </a:tr>
              <a:tr h="1744737">
                <a:tc>
                  <a:txBody>
                    <a:bodyPr/>
                    <a:lstStyle/>
                    <a:p>
                      <a:pPr algn="ctr"/>
                      <a:endParaRPr lang="ca-ES" sz="1600" b="1" dirty="0" smtClean="0"/>
                    </a:p>
                    <a:p>
                      <a:pPr algn="ctr"/>
                      <a:endParaRPr lang="ca-ES" sz="1600" b="1" dirty="0" smtClean="0"/>
                    </a:p>
                    <a:p>
                      <a:pPr algn="ctr"/>
                      <a:r>
                        <a:rPr lang="ca-ES" sz="1600" b="1" dirty="0" smtClean="0"/>
                        <a:t>Ortografia</a:t>
                      </a:r>
                      <a:endParaRPr lang="ca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hi ha faltes en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els títols i enunciats.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 ha poques faltes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d'ortografia i cap que sigui greu (faltes del decàleg i/o vocabulari específic de la matèria).</a:t>
                      </a:r>
                      <a:endParaRPr lang="ca-E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hi ha faltes d’ortografia en els títols i enunciats.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 ha algunes faltes</a:t>
                      </a:r>
                    </a:p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d'ortografia i no n'hi ha cap de greu.</a:t>
                      </a:r>
                      <a:endParaRPr lang="ca-E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hi ha faltes d’ortografia en els títols i enunciats.</a:t>
                      </a:r>
                    </a:p>
                    <a:p>
                      <a:r>
                        <a:rPr lang="ca-ES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 ha força faltes d'ortografia i alguns de greus.</a:t>
                      </a:r>
                      <a:endParaRPr lang="ca-E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kern="1200" baseline="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 ha moltes faltes d'ortografia.</a:t>
                      </a:r>
                      <a:endParaRPr lang="ca-ES" sz="1400" noProof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</TotalTime>
  <Words>510</Words>
  <Application>Microsoft Office PowerPoint</Application>
  <PresentationFormat>Presentación en pantalla (4:3)</PresentationFormat>
  <Paragraphs>111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Cultura i valors ètics</vt:lpstr>
      <vt:lpstr>Criteris d’avaluació de la matèria</vt:lpstr>
      <vt:lpstr>Treball a la llibreta</vt:lpstr>
      <vt:lpstr>CRITERIS DE CORRECCIÓ DE LA LLIBRETA (I)</vt:lpstr>
      <vt:lpstr>CRITERIS DE CORRECCIÓ DE LA LLIBRETA (II)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Jordi</dc:creator>
  <cp:lastModifiedBy>Jordi</cp:lastModifiedBy>
  <cp:revision>12</cp:revision>
  <dcterms:created xsi:type="dcterms:W3CDTF">2020-09-09T17:15:55Z</dcterms:created>
  <dcterms:modified xsi:type="dcterms:W3CDTF">2020-09-10T07:04:06Z</dcterms:modified>
</cp:coreProperties>
</file>