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6858000" cx="9144000"/>
  <p:notesSz cx="6858000" cy="9144000"/>
  <p:embeddedFontLst>
    <p:embeddedFont>
      <p:font typeface="Arial Black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5" roundtripDataSignature="AMtx7migcFyT/DI7Wm/ro4LAzZObWzQr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AF014CB-8C85-4BD5-9506-47659D5EB335}">
  <a:tblStyle styleId="{6AF014CB-8C85-4BD5-9506-47659D5EB335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customschemas.google.com/relationships/presentationmetadata" Target="metadata"/><Relationship Id="rId14" Type="http://schemas.openxmlformats.org/officeDocument/2006/relationships/font" Target="fonts/ArialBlack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acf97970ef_0_4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5" name="Google Shape;15;gacf97970ef_0_4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6" name="Google Shape;16;gacf97970ef_0_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acf97970ef_0_39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0" name="Google Shape;50;gacf97970ef_0_39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1" name="Google Shape;51;gacf97970ef_0_3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acf97970ef_0_4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acf97970ef_0_45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6" name="Google Shape;56;gacf97970ef_0_45"/>
          <p:cNvSpPr txBox="1"/>
          <p:nvPr>
            <p:ph idx="1" type="body"/>
          </p:nvPr>
        </p:nvSpPr>
        <p:spPr>
          <a:xfrm>
            <a:off x="914400" y="1600200"/>
            <a:ext cx="7772400" cy="453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1470" lvl="0" marL="457200" rtl="0" algn="l">
              <a:spcBef>
                <a:spcPts val="360"/>
              </a:spcBef>
              <a:spcAft>
                <a:spcPts val="0"/>
              </a:spcAft>
              <a:buSzPts val="1620"/>
              <a:buChar char="●"/>
              <a:defRPr/>
            </a:lvl1pPr>
            <a:lvl2pPr indent="-314325" lvl="1" marL="914400" rtl="0" algn="l">
              <a:spcBef>
                <a:spcPts val="360"/>
              </a:spcBef>
              <a:spcAft>
                <a:spcPts val="0"/>
              </a:spcAft>
              <a:buSzPts val="1350"/>
              <a:buChar char="○"/>
              <a:defRPr/>
            </a:lvl2pPr>
            <a:lvl3pPr indent="-291464" lvl="2" marL="1371600" rtl="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7" name="Google Shape;57;gacf97970ef_0_45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gacf97970ef_0_45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gacf97970ef_0_45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acf97970ef_0_51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2" name="Google Shape;62;gacf97970ef_0_51"/>
          <p:cNvSpPr txBox="1"/>
          <p:nvPr>
            <p:ph idx="1" type="body"/>
          </p:nvPr>
        </p:nvSpPr>
        <p:spPr>
          <a:xfrm>
            <a:off x="914400" y="1600200"/>
            <a:ext cx="3810000" cy="453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8620" lvl="0" marL="457200" rtl="0" algn="l">
              <a:spcBef>
                <a:spcPts val="560"/>
              </a:spcBef>
              <a:spcAft>
                <a:spcPts val="0"/>
              </a:spcAft>
              <a:buSzPts val="2520"/>
              <a:buChar char="●"/>
              <a:defRPr sz="2800"/>
            </a:lvl1pPr>
            <a:lvl2pPr indent="-342900" lvl="1" marL="914400" rtl="0" algn="l">
              <a:spcBef>
                <a:spcPts val="480"/>
              </a:spcBef>
              <a:spcAft>
                <a:spcPts val="0"/>
              </a:spcAft>
              <a:buSzPts val="1800"/>
              <a:buChar char="○"/>
              <a:defRPr sz="2400"/>
            </a:lvl2pPr>
            <a:lvl3pPr indent="-298450" lvl="2" marL="1371600" rtl="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63" name="Google Shape;63;gacf97970ef_0_51"/>
          <p:cNvSpPr txBox="1"/>
          <p:nvPr>
            <p:ph idx="2" type="body"/>
          </p:nvPr>
        </p:nvSpPr>
        <p:spPr>
          <a:xfrm>
            <a:off x="4876800" y="1600200"/>
            <a:ext cx="3810000" cy="453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8620" lvl="0" marL="457200" rtl="0" algn="l">
              <a:spcBef>
                <a:spcPts val="560"/>
              </a:spcBef>
              <a:spcAft>
                <a:spcPts val="0"/>
              </a:spcAft>
              <a:buSzPts val="2520"/>
              <a:buChar char="●"/>
              <a:defRPr sz="2800"/>
            </a:lvl1pPr>
            <a:lvl2pPr indent="-342900" lvl="1" marL="914400" rtl="0" algn="l">
              <a:spcBef>
                <a:spcPts val="480"/>
              </a:spcBef>
              <a:spcAft>
                <a:spcPts val="0"/>
              </a:spcAft>
              <a:buSzPts val="1800"/>
              <a:buChar char="○"/>
              <a:defRPr sz="2400"/>
            </a:lvl2pPr>
            <a:lvl3pPr indent="-298450" lvl="2" marL="1371600" rtl="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64" name="Google Shape;64;gacf97970ef_0_51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gacf97970ef_0_51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gacf97970ef_0_51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gacf97970ef_0_8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gacf97970ef_0_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acf97970ef_0_1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gacf97970ef_0_1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gacf97970ef_0_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gacf97970ef_0_1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6" name="Google Shape;26;gacf97970ef_0_1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gacf97970ef_0_1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gacf97970ef_0_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acf97970ef_0_20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1" name="Google Shape;31;gacf97970ef_0_2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acf97970ef_0_23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gacf97970ef_0_23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gacf97970ef_0_2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acf97970ef_0_27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8" name="Google Shape;38;gacf97970ef_0_2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acf97970ef_0_30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gacf97970ef_0_30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gacf97970ef_0_30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gacf97970ef_0_30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4" name="Google Shape;44;gacf97970ef_0_3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acf97970ef_0_36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7" name="Google Shape;47;gacf97970ef_0_3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acf97970ef_0_0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1" name="Google Shape;11;gacf97970ef_0_0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" name="Google Shape;12;gacf97970ef_0_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69138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99"/>
              </a:buClr>
              <a:buSzPts val="3200"/>
              <a:buFont typeface="Times New Roman"/>
              <a:buNone/>
            </a:pPr>
            <a:r>
              <a:rPr b="1" i="0" lang="en-US" sz="3300" u="none">
                <a:solidFill>
                  <a:srgbClr val="FFFF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POESÍA DEL MESTER DE CLERECÍA</a:t>
            </a:r>
            <a:endParaRPr sz="4300"/>
          </a:p>
        </p:txBody>
      </p:sp>
      <p:pic>
        <p:nvPicPr>
          <p:cNvPr descr="http://www.librosmaravillosos.com/matematicalife/imagenes/072.gif" id="72" name="Google Shape;72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32913" y="1755300"/>
            <a:ext cx="2790900" cy="38163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74" name="Google Shape;74;p1"/>
          <p:cNvSpPr txBox="1"/>
          <p:nvPr/>
        </p:nvSpPr>
        <p:spPr>
          <a:xfrm>
            <a:off x="792162" y="1700212"/>
            <a:ext cx="1944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A61C00"/>
                </a:solidFill>
              </a:rPr>
              <a:t>SIGLO XIII</a:t>
            </a:r>
            <a:endParaRPr b="1">
              <a:solidFill>
                <a:srgbClr val="A61C00"/>
              </a:solidFill>
            </a:endParaRPr>
          </a:p>
        </p:txBody>
      </p:sp>
      <p:sp>
        <p:nvSpPr>
          <p:cNvPr id="75" name="Google Shape;75;p1"/>
          <p:cNvSpPr txBox="1"/>
          <p:nvPr/>
        </p:nvSpPr>
        <p:spPr>
          <a:xfrm>
            <a:off x="6443662" y="1700212"/>
            <a:ext cx="21605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A61C00"/>
                </a:solidFill>
              </a:rPr>
              <a:t>SIGLO XIV</a:t>
            </a:r>
            <a:endParaRPr b="1">
              <a:solidFill>
                <a:srgbClr val="A61C00"/>
              </a:solidFill>
            </a:endParaRPr>
          </a:p>
        </p:txBody>
      </p:sp>
      <p:sp>
        <p:nvSpPr>
          <p:cNvPr id="76" name="Google Shape;76;p1"/>
          <p:cNvSpPr txBox="1"/>
          <p:nvPr/>
        </p:nvSpPr>
        <p:spPr>
          <a:xfrm>
            <a:off x="684212" y="2708275"/>
            <a:ext cx="2160587" cy="703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</a:pPr>
            <a:r>
              <a:rPr b="1" i="0" lang="en-US" sz="2000" u="none">
                <a:solidFill>
                  <a:schemeClr val="dk2"/>
                </a:solidFill>
              </a:rPr>
              <a:t>GONZALO</a:t>
            </a:r>
            <a:endParaRPr b="1" sz="2000"/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</a:pPr>
            <a:r>
              <a:rPr b="1" i="0" lang="en-US" sz="2000" u="none">
                <a:solidFill>
                  <a:schemeClr val="dk2"/>
                </a:solidFill>
              </a:rPr>
              <a:t>DE BERCEO</a:t>
            </a:r>
            <a:endParaRPr b="1" sz="2000"/>
          </a:p>
        </p:txBody>
      </p:sp>
      <p:sp>
        <p:nvSpPr>
          <p:cNvPr id="77" name="Google Shape;77;p1"/>
          <p:cNvSpPr txBox="1"/>
          <p:nvPr/>
        </p:nvSpPr>
        <p:spPr>
          <a:xfrm>
            <a:off x="6011848" y="2708275"/>
            <a:ext cx="29718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dk2"/>
                </a:solidFill>
              </a:rPr>
              <a:t>    JUAN RUIZ,</a:t>
            </a:r>
            <a:endParaRPr b="1" sz="2000"/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</a:pPr>
            <a:r>
              <a:rPr b="1" i="0" lang="en-US" sz="2000" u="none">
                <a:solidFill>
                  <a:schemeClr val="dk2"/>
                </a:solidFill>
              </a:rPr>
              <a:t>ARCIPRESTE DE HITA</a:t>
            </a:r>
            <a:endParaRPr b="1" sz="2000"/>
          </a:p>
        </p:txBody>
      </p:sp>
      <p:sp>
        <p:nvSpPr>
          <p:cNvPr id="78" name="Google Shape;78;p1"/>
          <p:cNvSpPr txBox="1"/>
          <p:nvPr/>
        </p:nvSpPr>
        <p:spPr>
          <a:xfrm>
            <a:off x="1661700" y="5906150"/>
            <a:ext cx="5820600" cy="5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Arial"/>
              <a:buNone/>
            </a:pPr>
            <a:r>
              <a:rPr b="1" i="0" lang="en-US" sz="2000" u="none">
                <a:solidFill>
                  <a:srgbClr val="A61C00"/>
                </a:solidFill>
              </a:rPr>
              <a:t>CULTA, DIDÁCTICA Y MORALIZANTE</a:t>
            </a:r>
            <a:endParaRPr b="1" sz="1800">
              <a:solidFill>
                <a:srgbClr val="A61C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69138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"/>
          <p:cNvSpPr txBox="1"/>
          <p:nvPr>
            <p:ph type="title"/>
          </p:nvPr>
        </p:nvSpPr>
        <p:spPr>
          <a:xfrm>
            <a:off x="757200" y="188900"/>
            <a:ext cx="8097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99"/>
              </a:buClr>
              <a:buSzPts val="2000"/>
              <a:buFont typeface="Rockwell"/>
              <a:buNone/>
            </a:pPr>
            <a:r>
              <a:rPr b="1" i="0" lang="en-US" sz="2200" u="none">
                <a:solidFill>
                  <a:srgbClr val="FFFF99"/>
                </a:solidFill>
                <a:latin typeface="Rockwell"/>
                <a:ea typeface="Rockwell"/>
                <a:cs typeface="Rockwell"/>
                <a:sym typeface="Rockwell"/>
              </a:rPr>
              <a:t>MESTER DE JUGLARÍA                    MESTER DE CLERECÍA</a:t>
            </a:r>
            <a:endParaRPr b="1" sz="3000"/>
          </a:p>
        </p:txBody>
      </p:sp>
      <p:sp>
        <p:nvSpPr>
          <p:cNvPr id="84" name="Google Shape;84;p2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85" name="Google Shape;85;p2"/>
          <p:cNvSpPr txBox="1"/>
          <p:nvPr/>
        </p:nvSpPr>
        <p:spPr>
          <a:xfrm>
            <a:off x="757212" y="1700200"/>
            <a:ext cx="3814800" cy="23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143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1" i="0" lang="en-US" sz="2000" u="none"/>
              <a:t> </a:t>
            </a:r>
            <a:r>
              <a:rPr b="1" i="0" lang="en-US" sz="1800" u="none"/>
              <a:t>Poesía épica: relatos de las hazañas de un héroe.</a:t>
            </a:r>
            <a:endParaRPr b="1" sz="1600"/>
          </a:p>
          <a:p>
            <a:pPr indent="-1143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1" i="0" lang="en-US" sz="1800" u="none"/>
              <a:t> Tradición oral, poesía para ser cantada</a:t>
            </a:r>
            <a:endParaRPr b="1" sz="1600"/>
          </a:p>
          <a:p>
            <a:pPr indent="-1143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1" i="0" lang="en-US" sz="1800" u="none"/>
              <a:t> Métrica popular </a:t>
            </a:r>
            <a:endParaRPr b="1" sz="1600"/>
          </a:p>
          <a:p>
            <a:pPr indent="-1143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1" i="0" lang="en-US" sz="1800" u="none"/>
              <a:t> Siglos XII-XIV</a:t>
            </a:r>
            <a:endParaRPr b="1" sz="1600"/>
          </a:p>
          <a:p>
            <a:pPr indent="-1143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1" i="0" lang="en-US" sz="1800" u="none"/>
              <a:t> Juglar: TRANSMISOR</a:t>
            </a:r>
            <a:endParaRPr b="1" sz="1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1" i="0" sz="1800" u="none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/>
          </a:p>
        </p:txBody>
      </p:sp>
      <p:sp>
        <p:nvSpPr>
          <p:cNvPr id="86" name="Google Shape;86;p2"/>
          <p:cNvSpPr txBox="1"/>
          <p:nvPr/>
        </p:nvSpPr>
        <p:spPr>
          <a:xfrm>
            <a:off x="4859337" y="1700212"/>
            <a:ext cx="3744912" cy="2689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143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1" i="0" lang="en-US" sz="2000" u="none"/>
              <a:t> </a:t>
            </a:r>
            <a:r>
              <a:rPr b="1" i="0" lang="en-US" sz="1800" u="none"/>
              <a:t>Poesía narrativa: temática religiosa…</a:t>
            </a:r>
            <a:endParaRPr b="1" sz="1600"/>
          </a:p>
          <a:p>
            <a:pPr indent="-11430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b="1" i="0" lang="en-US" sz="1800" u="none"/>
              <a:t>Tradición escrita, poesía para ser leída.</a:t>
            </a:r>
            <a:endParaRPr b="1" sz="1600"/>
          </a:p>
          <a:p>
            <a:pPr indent="-11430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b="1" i="0" lang="en-US" sz="1800" u="none"/>
              <a:t> Métrica culta</a:t>
            </a:r>
            <a:endParaRPr b="1" sz="1600"/>
          </a:p>
          <a:p>
            <a:pPr indent="-11430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b="1" i="0" lang="en-US" sz="1800" u="none"/>
              <a:t> Siglos XIII Y XIV</a:t>
            </a:r>
            <a:endParaRPr b="1" sz="1600"/>
          </a:p>
          <a:p>
            <a:pPr indent="-11430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b="1" i="0" lang="en-US" sz="1800" u="none"/>
              <a:t> Clérigo, creador</a:t>
            </a:r>
            <a:endParaRPr b="1" sz="1600"/>
          </a:p>
          <a:p>
            <a:pPr indent="-11430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b="1" i="0" lang="en-US" sz="1800" u="none"/>
              <a:t>Intención didáctica, moralizante</a:t>
            </a:r>
            <a:endParaRPr b="1" sz="1600"/>
          </a:p>
        </p:txBody>
      </p:sp>
      <p:pic>
        <p:nvPicPr>
          <p:cNvPr descr="http://www.nicolacomunale.com/teoria.escenica/te.jpg/berceo.jpeg" id="87" name="Google Shape;8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56325" y="4757725"/>
            <a:ext cx="1595437" cy="1657350"/>
          </a:xfrm>
          <a:prstGeom prst="rect">
            <a:avLst/>
          </a:prstGeom>
          <a:noFill/>
          <a:ln cap="flat" cmpd="sng" w="9525">
            <a:solidFill>
              <a:srgbClr val="006666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descr="http://faculty1.coloradocollege.edu/~mdaniels/sp328/leftknight.jpg" id="88" name="Google Shape;8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62087" y="4931900"/>
            <a:ext cx="1873250" cy="1608137"/>
          </a:xfrm>
          <a:prstGeom prst="rect">
            <a:avLst/>
          </a:prstGeom>
          <a:noFill/>
          <a:ln cap="flat" cmpd="sng" w="9525">
            <a:solidFill>
              <a:srgbClr val="CC0000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69138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" name="Google Shape;93;p3"/>
          <p:cNvGraphicFramePr/>
          <p:nvPr/>
        </p:nvGraphicFramePr>
        <p:xfrm>
          <a:off x="467412" y="783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{6AF014CB-8C85-4BD5-9506-47659D5EB335}</a:tableStyleId>
              </a:tblPr>
              <a:tblGrid>
                <a:gridCol w="1692200"/>
                <a:gridCol w="3206300"/>
                <a:gridCol w="3478300"/>
              </a:tblGrid>
              <a:tr h="706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1200"/>
                        <a:buFont typeface="Arial Black"/>
                        <a:buNone/>
                      </a:pPr>
                      <a:r>
                        <a:rPr b="0" i="0" lang="en-US" sz="1700" u="none" cap="none" strike="noStrike">
                          <a:solidFill>
                            <a:srgbClr val="FFFF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Edad Media. </a:t>
                      </a:r>
                      <a:endParaRPr sz="1900"/>
                    </a:p>
                  </a:txBody>
                  <a:tcPr marT="0" marB="0" marR="43475" marL="434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1200"/>
                        <a:buFont typeface="Arial Black"/>
                        <a:buNone/>
                      </a:pPr>
                      <a:r>
                        <a:rPr b="1" i="0" lang="en-US" sz="1700" u="none" cap="none" strike="noStrike">
                          <a:solidFill>
                            <a:srgbClr val="FFFF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MESTER DE JUGLARÍA</a:t>
                      </a:r>
                      <a:endParaRPr b="0" i="0" sz="1600" u="none" cap="none" strike="noStrike">
                        <a:solidFill>
                          <a:srgbClr val="FFFF00"/>
                        </a:solidFill>
                        <a:latin typeface="Arial Black"/>
                        <a:ea typeface="Arial Black"/>
                        <a:cs typeface="Arial Black"/>
                        <a:sym typeface="Arial Black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1200"/>
                        <a:buFont typeface="Arial Black"/>
                        <a:buNone/>
                      </a:pPr>
                      <a:r>
                        <a:rPr b="0" i="0" lang="en-US" sz="1700" u="none" cap="none" strike="noStrike">
                          <a:solidFill>
                            <a:srgbClr val="FFFF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Siglo XII </a:t>
                      </a:r>
                      <a:endParaRPr sz="1900"/>
                    </a:p>
                  </a:txBody>
                  <a:tcPr marT="0" marB="0" marR="43475" marL="434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1200"/>
                        <a:buFont typeface="Arial Black"/>
                        <a:buNone/>
                      </a:pPr>
                      <a:r>
                        <a:rPr b="1" i="0" lang="en-US" sz="1700" u="none" cap="none" strike="noStrike">
                          <a:solidFill>
                            <a:srgbClr val="FFFF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MESTER DE CLERECÍA</a:t>
                      </a:r>
                      <a:endParaRPr b="0" i="0" sz="1600" u="none" cap="none" strike="noStrike">
                        <a:solidFill>
                          <a:srgbClr val="FFFF00"/>
                        </a:solidFill>
                        <a:latin typeface="Arial Black"/>
                        <a:ea typeface="Arial Black"/>
                        <a:cs typeface="Arial Black"/>
                        <a:sym typeface="Arial Black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00"/>
                        </a:buClr>
                        <a:buSzPts val="1200"/>
                        <a:buFont typeface="Arial Black"/>
                        <a:buNone/>
                      </a:pPr>
                      <a:r>
                        <a:rPr b="0" i="0" lang="en-US" sz="1700" u="none" cap="none" strike="noStrike">
                          <a:solidFill>
                            <a:srgbClr val="FFFF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Siglo XIII </a:t>
                      </a:r>
                      <a:endParaRPr sz="1900"/>
                    </a:p>
                  </a:txBody>
                  <a:tcPr marT="0" marB="0" marR="43475" marL="434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4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 Black"/>
                        <a:buNone/>
                      </a:pPr>
                      <a:r>
                        <a:rPr b="1" i="1" lang="en-US" u="none" cap="none" strike="noStrike">
                          <a:solidFill>
                            <a:srgbClr val="0000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AUTORÍA</a:t>
                      </a:r>
                      <a:endParaRPr sz="1600"/>
                    </a:p>
                  </a:txBody>
                  <a:tcPr marT="0" marB="0" marR="43475" marL="434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 Black"/>
                        <a:buNone/>
                      </a:pPr>
                      <a:r>
                        <a:rPr b="0" i="0" lang="en-US" u="none" cap="none" strike="noStrike">
                          <a:solidFill>
                            <a:srgbClr val="0000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Obras de carácter anónimo</a:t>
                      </a:r>
                      <a:r>
                        <a:rPr b="0" i="0" lang="en-US" u="none" cap="none" strike="noStrike">
                          <a:solidFill>
                            <a:schemeClr val="dk1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 </a:t>
                      </a:r>
                      <a:endParaRPr sz="1600"/>
                    </a:p>
                  </a:txBody>
                  <a:tcPr marT="0" marB="0" marR="43475" marL="434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 Black"/>
                        <a:buNone/>
                      </a:pPr>
                      <a:r>
                        <a:rPr b="0" i="0" lang="en-US" u="none" cap="none" strike="noStrike">
                          <a:solidFill>
                            <a:srgbClr val="0000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Obras de autor conocido. Orgullo de haber compuesto una obra literaria</a:t>
                      </a:r>
                      <a:endParaRPr sz="1600"/>
                    </a:p>
                  </a:txBody>
                  <a:tcPr marT="0" marB="0" marR="43475" marL="434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06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 Black"/>
                        <a:buNone/>
                      </a:pPr>
                      <a:r>
                        <a:rPr b="1" i="1" lang="en-US" u="none" cap="none" strike="noStrike">
                          <a:solidFill>
                            <a:srgbClr val="0000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INTENCIÓN</a:t>
                      </a:r>
                      <a:endParaRPr sz="1600"/>
                    </a:p>
                  </a:txBody>
                  <a:tcPr marT="0" marB="0" marR="43475" marL="434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 Black"/>
                        <a:buNone/>
                      </a:pPr>
                      <a:r>
                        <a:rPr b="0" i="0" lang="en-US" u="none" cap="none" strike="noStrike">
                          <a:solidFill>
                            <a:srgbClr val="0000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Su objetivo es entretener e informar sobre hechos de interés popular</a:t>
                      </a:r>
                      <a:r>
                        <a:rPr b="0" i="0" lang="en-US" u="none" cap="none" strike="noStrike">
                          <a:solidFill>
                            <a:schemeClr val="dk1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 </a:t>
                      </a:r>
                      <a:endParaRPr sz="1600"/>
                    </a:p>
                  </a:txBody>
                  <a:tcPr marT="0" marB="0" marR="43475" marL="434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 Black"/>
                        <a:buNone/>
                      </a:pPr>
                      <a:r>
                        <a:rPr b="0" i="0" lang="en-US" u="none" cap="none" strike="noStrike">
                          <a:solidFill>
                            <a:srgbClr val="0000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Su finalidad es enseñar y adoctrinar mediante los relatos</a:t>
                      </a:r>
                      <a:r>
                        <a:rPr b="0" i="0" lang="en-US" u="none" cap="none" strike="noStrike">
                          <a:solidFill>
                            <a:schemeClr val="dk1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 </a:t>
                      </a:r>
                      <a:endParaRPr sz="1600"/>
                    </a:p>
                  </a:txBody>
                  <a:tcPr marT="0" marB="0" marR="43475" marL="434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06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 Black"/>
                        <a:buNone/>
                      </a:pPr>
                      <a:r>
                        <a:rPr b="1" i="1" lang="en-US" u="none" cap="none" strike="noStrike">
                          <a:solidFill>
                            <a:srgbClr val="0000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FUENTES</a:t>
                      </a:r>
                      <a:endParaRPr sz="1600"/>
                    </a:p>
                  </a:txBody>
                  <a:tcPr marT="0" marB="0" marR="43475" marL="434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 Black"/>
                        <a:buNone/>
                      </a:pPr>
                      <a:r>
                        <a:rPr b="0" i="0" lang="en-US" u="none" cap="none" strike="noStrike">
                          <a:solidFill>
                            <a:srgbClr val="0000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La realidad es motivo de inspiración para el juglar</a:t>
                      </a:r>
                      <a:r>
                        <a:rPr b="0" i="0" lang="en-US" u="none" cap="none" strike="noStrike">
                          <a:solidFill>
                            <a:schemeClr val="dk1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 </a:t>
                      </a:r>
                      <a:endParaRPr sz="1600"/>
                    </a:p>
                  </a:txBody>
                  <a:tcPr marT="0" marB="0" marR="43475" marL="434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 Black"/>
                        <a:buNone/>
                      </a:pPr>
                      <a:r>
                        <a:rPr b="0" i="0" lang="en-US" u="none" cap="none" strike="noStrike">
                          <a:solidFill>
                            <a:srgbClr val="0000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El saber acumulado en las bibliotecas de los monasterios</a:t>
                      </a:r>
                      <a:r>
                        <a:rPr b="0" i="0" lang="en-US" u="none" cap="none" strike="noStrike">
                          <a:solidFill>
                            <a:schemeClr val="dk1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 </a:t>
                      </a:r>
                      <a:endParaRPr sz="1600"/>
                    </a:p>
                  </a:txBody>
                  <a:tcPr marT="0" marB="0" marR="43475" marL="434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 Black"/>
                        <a:buNone/>
                      </a:pPr>
                      <a:r>
                        <a:rPr b="1" i="1" lang="en-US" u="none" cap="none" strike="noStrike">
                          <a:solidFill>
                            <a:srgbClr val="0000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DIFUSIÓN</a:t>
                      </a:r>
                      <a:endParaRPr sz="1600"/>
                    </a:p>
                  </a:txBody>
                  <a:tcPr marT="0" marB="0" marR="43475" marL="434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 Black"/>
                        <a:buNone/>
                      </a:pPr>
                      <a:r>
                        <a:rPr b="0" i="0" lang="en-US" u="none" cap="none" strike="noStrike">
                          <a:solidFill>
                            <a:srgbClr val="0000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Transmisión oral. Las obras se recitaban de memoria</a:t>
                      </a:r>
                      <a:r>
                        <a:rPr b="0" i="0" lang="en-US" u="none" cap="none" strike="noStrike">
                          <a:solidFill>
                            <a:schemeClr val="dk1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 </a:t>
                      </a:r>
                      <a:endParaRPr sz="1600"/>
                    </a:p>
                  </a:txBody>
                  <a:tcPr marT="0" marB="0" marR="43475" marL="434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 Black"/>
                        <a:buNone/>
                      </a:pPr>
                      <a:r>
                        <a:rPr b="0" i="0" lang="en-US" u="none" cap="none" strike="noStrike">
                          <a:solidFill>
                            <a:srgbClr val="0000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La obra se creaba para que fuera leída individual o colectivamente. Era escrita.</a:t>
                      </a:r>
                      <a:r>
                        <a:rPr b="0" i="0" lang="en-US" u="none" cap="none" strike="noStrike">
                          <a:solidFill>
                            <a:schemeClr val="dk1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 </a:t>
                      </a:r>
                      <a:endParaRPr sz="1600"/>
                    </a:p>
                  </a:txBody>
                  <a:tcPr marT="0" marB="0" marR="43475" marL="434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8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 Black"/>
                        <a:buNone/>
                      </a:pPr>
                      <a:r>
                        <a:rPr b="1" i="1" lang="en-US" u="none" cap="none" strike="noStrike">
                          <a:solidFill>
                            <a:srgbClr val="0000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TEMÁTICA</a:t>
                      </a:r>
                      <a:endParaRPr sz="1600"/>
                    </a:p>
                  </a:txBody>
                  <a:tcPr marT="0" marB="0" marR="43475" marL="434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 Black"/>
                        <a:buNone/>
                      </a:pPr>
                      <a:r>
                        <a:rPr b="0" i="0" lang="en-US" u="none" cap="none" strike="noStrike">
                          <a:solidFill>
                            <a:srgbClr val="0000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Cantos épicos, gestas heroicas, poemas amorosos...</a:t>
                      </a:r>
                      <a:r>
                        <a:rPr b="0" i="0" lang="en-US" u="none" cap="none" strike="noStrike">
                          <a:solidFill>
                            <a:schemeClr val="dk1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 </a:t>
                      </a:r>
                      <a:endParaRPr sz="1600"/>
                    </a:p>
                  </a:txBody>
                  <a:tcPr marT="0" marB="0" marR="43475" marL="434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 Black"/>
                        <a:buNone/>
                      </a:pPr>
                      <a:r>
                        <a:rPr b="0" i="0" lang="en-US" u="none" cap="none" strike="noStrike">
                          <a:solidFill>
                            <a:srgbClr val="0000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Poemas de tipo religioso sobre la Virgen, los santos, la historia nacional...</a:t>
                      </a:r>
                      <a:r>
                        <a:rPr b="0" i="0" lang="en-US" u="none" cap="none" strike="noStrike">
                          <a:solidFill>
                            <a:schemeClr val="dk1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 </a:t>
                      </a:r>
                      <a:endParaRPr sz="1600"/>
                    </a:p>
                  </a:txBody>
                  <a:tcPr marT="0" marB="0" marR="43475" marL="434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779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 Black"/>
                        <a:buNone/>
                      </a:pPr>
                      <a:r>
                        <a:rPr b="1" i="1" lang="en-US" u="none" cap="none" strike="noStrike">
                          <a:solidFill>
                            <a:srgbClr val="0000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MÉTRICA Y LENGUAJE LITERARIO</a:t>
                      </a:r>
                      <a:r>
                        <a:rPr b="0" i="0" lang="en-US" u="none" cap="none" strike="noStrike">
                          <a:solidFill>
                            <a:schemeClr val="dk1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 </a:t>
                      </a:r>
                      <a:endParaRPr sz="1600"/>
                    </a:p>
                  </a:txBody>
                  <a:tcPr marT="0" marB="0" marR="43475" marL="434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 Black"/>
                        <a:buNone/>
                      </a:pPr>
                      <a:r>
                        <a:rPr b="0" i="0" lang="en-US" u="none" cap="none" strike="noStrike">
                          <a:solidFill>
                            <a:srgbClr val="0000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Métrica irregular en el número de sílabas. Rima asonante.</a:t>
                      </a:r>
                      <a:r>
                        <a:rPr b="0" i="0" lang="en-US" u="none" cap="none" strike="noStrike">
                          <a:solidFill>
                            <a:schemeClr val="dk1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 </a:t>
                      </a:r>
                      <a:endParaRPr b="0" i="0" sz="1300" u="none" cap="none" strike="noStrike">
                        <a:solidFill>
                          <a:schemeClr val="dk1"/>
                        </a:solidFill>
                        <a:latin typeface="Arial Black"/>
                        <a:ea typeface="Arial Black"/>
                        <a:cs typeface="Arial Black"/>
                        <a:sym typeface="Arial Black"/>
                      </a:endParaRP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 Black"/>
                        <a:buNone/>
                      </a:pPr>
                      <a:r>
                        <a:rPr b="0" i="0" lang="en-US" u="none" cap="none" strike="noStrike">
                          <a:solidFill>
                            <a:srgbClr val="0000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No se utilizan recursos literarios complejos</a:t>
                      </a:r>
                      <a:r>
                        <a:rPr b="0" i="0" lang="en-US" u="none" cap="none" strike="noStrike">
                          <a:solidFill>
                            <a:schemeClr val="dk1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 </a:t>
                      </a:r>
                      <a:endParaRPr sz="1600"/>
                    </a:p>
                  </a:txBody>
                  <a:tcPr marT="0" marB="0" marR="43475" marL="434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 Black"/>
                        <a:buNone/>
                      </a:pPr>
                      <a:r>
                        <a:rPr b="0" i="0" lang="en-US" u="none" cap="none" strike="noStrike">
                          <a:solidFill>
                            <a:srgbClr val="0000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Se utiliza la cuaderna vía. Rima consonante.</a:t>
                      </a:r>
                      <a:r>
                        <a:rPr b="0" i="0" lang="en-US" u="none" cap="none" strike="noStrike">
                          <a:solidFill>
                            <a:schemeClr val="dk1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 </a:t>
                      </a:r>
                      <a:endParaRPr b="0" i="0" sz="1300" u="none" cap="none" strike="noStrike">
                        <a:solidFill>
                          <a:schemeClr val="dk1"/>
                        </a:solidFill>
                        <a:latin typeface="Arial Black"/>
                        <a:ea typeface="Arial Black"/>
                        <a:cs typeface="Arial Black"/>
                        <a:sym typeface="Arial Black"/>
                      </a:endParaRP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 Black"/>
                        <a:buNone/>
                      </a:pPr>
                      <a:r>
                        <a:rPr b="0" i="0" lang="en-US" u="none" cap="none" strike="noStrike">
                          <a:solidFill>
                            <a:srgbClr val="000000"/>
                          </a:solidFill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Metáforas, símbolos, alegorías...</a:t>
                      </a:r>
                      <a:endParaRPr sz="1600"/>
                    </a:p>
                  </a:txBody>
                  <a:tcPr marT="0" marB="0" marR="43475" marL="434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4" name="Google Shape;94;p3"/>
          <p:cNvSpPr txBox="1"/>
          <p:nvPr/>
        </p:nvSpPr>
        <p:spPr>
          <a:xfrm>
            <a:off x="83800" y="119025"/>
            <a:ext cx="91440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200"/>
              <a:buFont typeface="Arial"/>
              <a:buNone/>
            </a:pPr>
            <a:r>
              <a:rPr b="1" i="0" lang="en-US" sz="1500" u="none">
                <a:latin typeface="Arial"/>
                <a:ea typeface="Arial"/>
                <a:cs typeface="Arial"/>
                <a:sym typeface="Arial"/>
              </a:rPr>
              <a:t>Aquí tenéis las diferencias básicas entre los dos mesteres, es decir, </a:t>
            </a:r>
            <a:endParaRPr b="1" i="0" sz="1500" u="non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200"/>
              <a:buFont typeface="Arial"/>
              <a:buNone/>
            </a:pPr>
            <a:r>
              <a:rPr b="1" i="0" lang="en-US" sz="1500" u="none">
                <a:latin typeface="Arial"/>
                <a:ea typeface="Arial"/>
                <a:cs typeface="Arial"/>
                <a:sym typeface="Arial"/>
              </a:rPr>
              <a:t>las dos escuelas poéticas de la Edad Media: juglaría y clerecía. </a:t>
            </a:r>
            <a:r>
              <a:rPr b="1" i="0" lang="en-US" sz="1500" u="none"/>
              <a:t> </a:t>
            </a:r>
            <a:endParaRPr b="1" i="0" u="none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u="non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69138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"/>
          <p:cNvSpPr txBox="1"/>
          <p:nvPr>
            <p:ph type="title"/>
          </p:nvPr>
        </p:nvSpPr>
        <p:spPr>
          <a:xfrm>
            <a:off x="755650" y="333375"/>
            <a:ext cx="70089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99"/>
              </a:buClr>
              <a:buSzPts val="2000"/>
              <a:buFont typeface="Times New Roman"/>
              <a:buNone/>
            </a:pPr>
            <a:r>
              <a:rPr b="1" i="0" lang="en-US" sz="2000" u="none">
                <a:solidFill>
                  <a:srgbClr val="FFFF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 MESTER DE CLERECÍA</a:t>
            </a:r>
            <a:endParaRPr/>
          </a:p>
        </p:txBody>
      </p:sp>
      <p:sp>
        <p:nvSpPr>
          <p:cNvPr id="100" name="Google Shape;100;p4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01" name="Google Shape;101;p4"/>
          <p:cNvSpPr txBox="1"/>
          <p:nvPr/>
        </p:nvSpPr>
        <p:spPr>
          <a:xfrm>
            <a:off x="3348037" y="1773237"/>
            <a:ext cx="5038725" cy="1476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b="1" i="0" lang="en-US" sz="2000" u="none"/>
              <a:t>“</a:t>
            </a:r>
            <a:r>
              <a:rPr b="1" i="0" lang="en-US" sz="1800" u="none"/>
              <a:t>Mester traigo hermoso    no es de juglaría,</a:t>
            </a:r>
            <a:endParaRPr b="1" sz="1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</a:pPr>
            <a:r>
              <a:rPr b="1" i="0" lang="en-US" sz="1800" u="none"/>
              <a:t>mester es sin pecado,   que es de clerecía,</a:t>
            </a:r>
            <a:endParaRPr b="1" sz="1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</a:pPr>
            <a:r>
              <a:rPr b="1" i="0" lang="en-US" sz="1800" u="none"/>
              <a:t>hablar curso rimado    por la cuaderna vía,</a:t>
            </a:r>
            <a:endParaRPr b="1" sz="1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</a:pPr>
            <a:r>
              <a:rPr b="1" i="0" lang="en-US" sz="1800" u="none"/>
              <a:t> a sílabas contadas,   que es gran maestría “</a:t>
            </a:r>
            <a:endParaRPr b="1" sz="1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/>
          </a:p>
        </p:txBody>
      </p:sp>
      <p:sp>
        <p:nvSpPr>
          <p:cNvPr id="102" name="Google Shape;102;p4"/>
          <p:cNvSpPr txBox="1"/>
          <p:nvPr/>
        </p:nvSpPr>
        <p:spPr>
          <a:xfrm>
            <a:off x="755650" y="4221150"/>
            <a:ext cx="7567800" cy="14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</a:pPr>
            <a:r>
              <a:rPr b="0" i="1" lang="en-US" sz="1800" u="none">
                <a:latin typeface="Arial"/>
                <a:ea typeface="Arial"/>
                <a:cs typeface="Arial"/>
                <a:sym typeface="Arial"/>
              </a:rPr>
              <a:t>En esta cuarteta del Libro de Alexandre se define una nueva corriente  de los siglos XIII y XIV relacionada con el  oficio de los clérigos , autores de  una POESÍA CULTA y ESCRITA para ser leída ante una minoría, no solo clerical porque utiliza el  romance castellano.</a:t>
            </a:r>
            <a:endParaRPr i="1" sz="1600"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1800" u="non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http://static.flickr.com/54/149519790_4da889635c_o.gif" id="103" name="Google Shape;103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648" y="16206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69138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0"/>
          <p:cNvSpPr txBox="1"/>
          <p:nvPr>
            <p:ph type="title"/>
          </p:nvPr>
        </p:nvSpPr>
        <p:spPr>
          <a:xfrm>
            <a:off x="725100" y="237450"/>
            <a:ext cx="7821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99"/>
              </a:buClr>
              <a:buSzPts val="2400"/>
              <a:buFont typeface="Rockwell"/>
              <a:buNone/>
            </a:pPr>
            <a:r>
              <a:rPr b="1" i="0" lang="en-US" sz="2400" u="none">
                <a:solidFill>
                  <a:srgbClr val="FFFF99"/>
                </a:solidFill>
                <a:latin typeface="Rockwell"/>
                <a:ea typeface="Rockwell"/>
                <a:cs typeface="Rockwell"/>
                <a:sym typeface="Rockwell"/>
              </a:rPr>
              <a:t>EL MESTER DE CLERECÍA</a:t>
            </a:r>
            <a:r>
              <a:rPr b="1" lang="en-US" sz="2400">
                <a:solidFill>
                  <a:srgbClr val="FFFF99"/>
                </a:solidFill>
                <a:latin typeface="Rockwell"/>
                <a:ea typeface="Rockwell"/>
                <a:cs typeface="Rockwell"/>
                <a:sym typeface="Rockwell"/>
              </a:rPr>
              <a:t> (</a:t>
            </a:r>
            <a:r>
              <a:rPr b="1" i="0" lang="en-US" sz="2400" u="none">
                <a:solidFill>
                  <a:srgbClr val="FFFF99"/>
                </a:solidFill>
                <a:latin typeface="Rockwell"/>
                <a:ea typeface="Rockwell"/>
                <a:cs typeface="Rockwell"/>
                <a:sym typeface="Rockwell"/>
              </a:rPr>
              <a:t>S.XII</a:t>
            </a:r>
            <a:r>
              <a:rPr b="1" lang="en-US" sz="2400">
                <a:solidFill>
                  <a:srgbClr val="FFFF99"/>
                </a:solidFill>
                <a:latin typeface="Rockwell"/>
                <a:ea typeface="Rockwell"/>
                <a:cs typeface="Rockwell"/>
                <a:sym typeface="Rockwell"/>
              </a:rPr>
              <a:t>)</a:t>
            </a:r>
            <a:r>
              <a:rPr b="1" i="0" lang="en-US" sz="2400" u="none">
                <a:solidFill>
                  <a:srgbClr val="FFFF99"/>
                </a:solidFill>
                <a:latin typeface="Rockwell"/>
                <a:ea typeface="Rockwell"/>
                <a:cs typeface="Rockwell"/>
                <a:sym typeface="Rockwell"/>
              </a:rPr>
              <a:t>: </a:t>
            </a:r>
            <a:endParaRPr b="1" i="0" sz="2400" u="none">
              <a:solidFill>
                <a:srgbClr val="FFFF99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99"/>
              </a:buClr>
              <a:buSzPts val="2400"/>
              <a:buFont typeface="Rockwell"/>
              <a:buNone/>
            </a:pPr>
            <a:r>
              <a:rPr b="1" i="0" lang="en-US" sz="2400" u="none">
                <a:solidFill>
                  <a:srgbClr val="FFFF99"/>
                </a:solidFill>
                <a:latin typeface="Rockwell"/>
                <a:ea typeface="Rockwell"/>
                <a:cs typeface="Rockwell"/>
                <a:sym typeface="Rockwell"/>
              </a:rPr>
              <a:t>GONZALO DE BERCEO</a:t>
            </a:r>
            <a:endParaRPr/>
          </a:p>
        </p:txBody>
      </p:sp>
      <p:sp>
        <p:nvSpPr>
          <p:cNvPr id="109" name="Google Shape;109;p10"/>
          <p:cNvSpPr txBox="1"/>
          <p:nvPr>
            <p:ph idx="1" type="body"/>
          </p:nvPr>
        </p:nvSpPr>
        <p:spPr>
          <a:xfrm>
            <a:off x="900150" y="1715777"/>
            <a:ext cx="7343700" cy="202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34290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rPr b="1" i="0" lang="en-US" sz="2100" u="non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rPr>
              <a:t>Primer poeta  de nombre conocido en nuestra literatura.</a:t>
            </a:r>
            <a:r>
              <a:rPr b="1" i="0" lang="en-US" sz="2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Hombre culto y clérigo secular vinculado al monasterio de San Millán de la Cogolla, en La Rioja.</a:t>
            </a:r>
            <a:endParaRPr sz="2100">
              <a:solidFill>
                <a:srgbClr val="000000"/>
              </a:solidFill>
            </a:endParaRPr>
          </a:p>
          <a:p>
            <a:pPr indent="-361950" lvl="0" marL="342900" marR="0" rtl="0" algn="just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</a:pPr>
            <a:r>
              <a:t/>
            </a:r>
            <a:endParaRPr sz="2100"/>
          </a:p>
          <a:p>
            <a:pPr indent="0" lvl="0" marL="342900" marR="0" rtl="0" algn="just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620"/>
              <a:buFont typeface="Noto Sans Symbols"/>
              <a:buNone/>
            </a:pPr>
            <a:r>
              <a:rPr b="1" i="1" lang="en-US" sz="2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b="1" i="0" lang="en-US" sz="2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 obra más importante: </a:t>
            </a:r>
            <a:r>
              <a:rPr b="1" i="1" lang="en-US" sz="2100" u="non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rPr>
              <a:t>Milagros de Nuestra Señora</a:t>
            </a:r>
            <a:r>
              <a:rPr b="1" i="0" lang="en-US" sz="2100" u="non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b="1" i="0" lang="en-US" sz="2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inspirados en la tradición mariana europea.</a:t>
            </a:r>
            <a:r>
              <a:rPr b="1" i="1" lang="en-US" sz="21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i="0" sz="21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0030" lvl="0" marL="342900" marR="0" rtl="0" algn="just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620"/>
              <a:buFont typeface="Noto Sans Symbols"/>
              <a:buNone/>
            </a:pPr>
            <a:r>
              <a:t/>
            </a:r>
            <a:endParaRPr b="1" i="0" sz="2100" u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0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pic>
        <p:nvPicPr>
          <p:cNvPr descr="Imagen ampliada" id="111" name="Google Shape;111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71724" y="4076700"/>
            <a:ext cx="4210075" cy="2192600"/>
          </a:xfrm>
          <a:prstGeom prst="rect">
            <a:avLst/>
          </a:prstGeom>
          <a:noFill/>
          <a:ln cap="flat" cmpd="sng" w="9525">
            <a:solidFill>
              <a:srgbClr val="CCFFFF"/>
            </a:solidFill>
            <a:prstDash val="solid"/>
            <a:miter lim="800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69138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2"/>
          <p:cNvSpPr txBox="1"/>
          <p:nvPr>
            <p:ph type="title"/>
          </p:nvPr>
        </p:nvSpPr>
        <p:spPr>
          <a:xfrm>
            <a:off x="870750" y="585087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99"/>
              </a:buClr>
              <a:buSzPts val="2400"/>
              <a:buFont typeface="Rockwell"/>
              <a:buNone/>
            </a:pPr>
            <a:r>
              <a:rPr b="1" i="0" lang="en-US" sz="2400" u="none">
                <a:solidFill>
                  <a:srgbClr val="FFFF99"/>
                </a:solidFill>
                <a:latin typeface="Rockwell"/>
                <a:ea typeface="Rockwell"/>
                <a:cs typeface="Rockwell"/>
                <a:sym typeface="Rockwell"/>
              </a:rPr>
              <a:t>EL MESTER DE CLERECÍA (S.XIV):</a:t>
            </a:r>
            <a:endParaRPr b="1" i="0" sz="2400" u="none">
              <a:solidFill>
                <a:srgbClr val="FFFF99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99"/>
              </a:buClr>
              <a:buSzPts val="2400"/>
              <a:buFont typeface="Rockwell"/>
              <a:buNone/>
            </a:pPr>
            <a:r>
              <a:rPr b="1" i="0" lang="en-US" sz="2400" u="none">
                <a:solidFill>
                  <a:srgbClr val="FFFF99"/>
                </a:solidFill>
                <a:latin typeface="Rockwell"/>
                <a:ea typeface="Rockwell"/>
                <a:cs typeface="Rockwell"/>
                <a:sym typeface="Rockwell"/>
              </a:rPr>
              <a:t>JUAN RUIZ, ARCIPRESTE DE HITA</a:t>
            </a:r>
            <a:endParaRPr/>
          </a:p>
        </p:txBody>
      </p:sp>
      <p:sp>
        <p:nvSpPr>
          <p:cNvPr id="117" name="Google Shape;117;p12"/>
          <p:cNvSpPr txBox="1"/>
          <p:nvPr>
            <p:ph idx="1" type="body"/>
          </p:nvPr>
        </p:nvSpPr>
        <p:spPr>
          <a:xfrm>
            <a:off x="870750" y="2024700"/>
            <a:ext cx="7859700" cy="36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34290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2100"/>
              <a:buFont typeface="Noto Sans Symbols"/>
              <a:buChar char="■"/>
            </a:pPr>
            <a:r>
              <a:rPr b="1" i="0" lang="en-US" sz="2100" u="none">
                <a:solidFill>
                  <a:srgbClr val="FFFF99"/>
                </a:solidFill>
              </a:rPr>
              <a:t>En el siglo XIV la incipiente sociedad burguesa</a:t>
            </a:r>
            <a:r>
              <a:rPr i="0" lang="en-US" sz="2100" u="none">
                <a:solidFill>
                  <a:schemeClr val="dk1"/>
                </a:solidFill>
              </a:rPr>
              <a:t>, </a:t>
            </a:r>
            <a:r>
              <a:rPr b="1" i="0" lang="en-US" sz="2100" u="none">
                <a:solidFill>
                  <a:srgbClr val="000000"/>
                </a:solidFill>
              </a:rPr>
              <a:t>basada en una visión realista y pragmática de la existencia, va a influir en la literatura. Su ideal de vida ya no es el heroísmo ni los valores feudales, que defendía la épica,</a:t>
            </a:r>
            <a:r>
              <a:rPr i="0" lang="en-US" sz="2100" u="none">
                <a:solidFill>
                  <a:srgbClr val="000000"/>
                </a:solidFill>
              </a:rPr>
              <a:t> </a:t>
            </a:r>
            <a:r>
              <a:rPr b="1" i="0" lang="en-US" sz="2100" u="none">
                <a:solidFill>
                  <a:srgbClr val="000000"/>
                </a:solidFill>
              </a:rPr>
              <a:t>ni la renuncia de los</a:t>
            </a:r>
            <a:r>
              <a:rPr i="0" lang="en-US" sz="2100" u="none">
                <a:solidFill>
                  <a:srgbClr val="000000"/>
                </a:solidFill>
              </a:rPr>
              <a:t> </a:t>
            </a:r>
            <a:r>
              <a:rPr b="1" i="0" lang="en-US" sz="2100" u="none">
                <a:solidFill>
                  <a:srgbClr val="000000"/>
                </a:solidFill>
              </a:rPr>
              <a:t>placeres que los clérigos transmitían</a:t>
            </a:r>
            <a:r>
              <a:rPr i="0" lang="en-US" sz="2100" u="none">
                <a:solidFill>
                  <a:srgbClr val="000000"/>
                </a:solidFill>
              </a:rPr>
              <a:t>, </a:t>
            </a:r>
            <a:r>
              <a:rPr b="1" i="0" lang="en-US" sz="2100" u="none">
                <a:solidFill>
                  <a:srgbClr val="000000"/>
                </a:solidFill>
              </a:rPr>
              <a:t>sino</a:t>
            </a:r>
            <a:r>
              <a:rPr i="0" lang="en-US" sz="2100" u="none">
                <a:solidFill>
                  <a:schemeClr val="dk1"/>
                </a:solidFill>
              </a:rPr>
              <a:t> </a:t>
            </a:r>
            <a:r>
              <a:rPr b="1" i="0" lang="en-US" sz="2100" u="none">
                <a:solidFill>
                  <a:srgbClr val="FFFF99"/>
                </a:solidFill>
              </a:rPr>
              <a:t>el afán de lucro y el goce de la vida.</a:t>
            </a:r>
            <a:endParaRPr sz="2100"/>
          </a:p>
          <a:p>
            <a:pPr indent="-342900" lvl="0" marL="3429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</a:pPr>
            <a:r>
              <a:t/>
            </a:r>
            <a:endParaRPr b="1" i="0" sz="2100" u="none">
              <a:solidFill>
                <a:srgbClr val="FFFF99"/>
              </a:solidFill>
            </a:endParaRPr>
          </a:p>
          <a:p>
            <a:pPr indent="-361950" lvl="0" marL="3429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2100"/>
              <a:buFont typeface="Noto Sans Symbols"/>
              <a:buChar char="■"/>
            </a:pPr>
            <a:r>
              <a:rPr b="1" i="0" lang="en-US" sz="2100" u="none">
                <a:solidFill>
                  <a:srgbClr val="FFFF99"/>
                </a:solidFill>
              </a:rPr>
              <a:t>Este nuevo mundo</a:t>
            </a:r>
            <a:r>
              <a:rPr i="0" lang="en-US" sz="2100" u="none">
                <a:solidFill>
                  <a:schemeClr val="dk1"/>
                </a:solidFill>
              </a:rPr>
              <a:t>  </a:t>
            </a:r>
            <a:r>
              <a:rPr b="1" i="0" lang="en-US" sz="2100" u="none">
                <a:solidFill>
                  <a:srgbClr val="000000"/>
                </a:solidFill>
              </a:rPr>
              <a:t>se reflejará en el</a:t>
            </a:r>
            <a:r>
              <a:rPr i="0" lang="en-US" sz="2100" u="none">
                <a:solidFill>
                  <a:schemeClr val="dk1"/>
                </a:solidFill>
              </a:rPr>
              <a:t> </a:t>
            </a:r>
            <a:r>
              <a:rPr b="1" i="0" lang="en-US" sz="2100" u="none">
                <a:solidFill>
                  <a:srgbClr val="FFFF99"/>
                </a:solidFill>
              </a:rPr>
              <a:t>Mester de Clerecía, más abierto y</a:t>
            </a:r>
            <a:r>
              <a:rPr i="0" lang="en-US" sz="2100" u="none">
                <a:solidFill>
                  <a:schemeClr val="dk1"/>
                </a:solidFill>
              </a:rPr>
              <a:t> </a:t>
            </a:r>
            <a:r>
              <a:rPr b="1" i="0" lang="en-US" sz="2100" u="none">
                <a:solidFill>
                  <a:srgbClr val="FFFF99"/>
                </a:solidFill>
              </a:rPr>
              <a:t>crítico en este siglo.</a:t>
            </a:r>
            <a:r>
              <a:rPr i="0" lang="en-US" sz="2100" u="none">
                <a:solidFill>
                  <a:schemeClr val="dk1"/>
                </a:solidFill>
              </a:rPr>
              <a:t> </a:t>
            </a:r>
            <a:r>
              <a:rPr b="1" i="0" lang="en-US" sz="2100" u="none">
                <a:solidFill>
                  <a:srgbClr val="000000"/>
                </a:solidFill>
              </a:rPr>
              <a:t>Su afán didáctico derivará hacia un tono satírico, jocoso y divertido en el</a:t>
            </a:r>
            <a:r>
              <a:rPr i="0" lang="en-US" sz="2100" u="none">
                <a:solidFill>
                  <a:schemeClr val="dk1"/>
                </a:solidFill>
              </a:rPr>
              <a:t> </a:t>
            </a:r>
            <a:r>
              <a:rPr b="1" i="1" lang="en-US" sz="2100" u="none">
                <a:solidFill>
                  <a:srgbClr val="FFFF99"/>
                </a:solidFill>
              </a:rPr>
              <a:t>Libro de Buen Amor</a:t>
            </a:r>
            <a:r>
              <a:rPr lang="en-US" sz="2100">
                <a:solidFill>
                  <a:schemeClr val="dk1"/>
                </a:solidFill>
              </a:rPr>
              <a:t>.</a:t>
            </a:r>
            <a:endParaRPr sz="2100"/>
          </a:p>
          <a:p>
            <a:pPr indent="-342900" lvl="0" marL="3429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</a:pPr>
            <a:r>
              <a:t/>
            </a:r>
            <a:endParaRPr b="1" i="0" sz="2100" u="none">
              <a:solidFill>
                <a:schemeClr val="dk2"/>
              </a:solidFill>
            </a:endParaRPr>
          </a:p>
          <a:p>
            <a:pPr indent="-342900" lvl="0" marL="3429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</a:pPr>
            <a:r>
              <a:rPr i="0" lang="en-US" sz="2100" u="none">
                <a:solidFill>
                  <a:schemeClr val="dk1"/>
                </a:solidFill>
              </a:rPr>
              <a:t>     </a:t>
            </a:r>
            <a:endParaRPr sz="2100"/>
          </a:p>
        </p:txBody>
      </p:sp>
      <p:sp>
        <p:nvSpPr>
          <p:cNvPr id="118" name="Google Shape;118;p12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69138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5"/>
          <p:cNvSpPr txBox="1"/>
          <p:nvPr>
            <p:ph type="title"/>
          </p:nvPr>
        </p:nvSpPr>
        <p:spPr>
          <a:xfrm>
            <a:off x="962013" y="363150"/>
            <a:ext cx="7077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99"/>
              </a:buClr>
              <a:buSzPts val="2400"/>
              <a:buFont typeface="Rockwell"/>
              <a:buNone/>
            </a:pPr>
            <a:r>
              <a:rPr b="1" i="0" lang="en-US" sz="2400" u="none">
                <a:solidFill>
                  <a:srgbClr val="FFFF99"/>
                </a:solidFill>
                <a:latin typeface="Rockwell"/>
                <a:ea typeface="Rockwell"/>
                <a:cs typeface="Rockwell"/>
                <a:sym typeface="Rockwell"/>
              </a:rPr>
              <a:t>ESTRUCTURA DEL </a:t>
            </a:r>
            <a:r>
              <a:rPr b="1" i="1" lang="en-US" sz="2400" u="none">
                <a:solidFill>
                  <a:srgbClr val="FFFF99"/>
                </a:solidFill>
                <a:latin typeface="Rockwell"/>
                <a:ea typeface="Rockwell"/>
                <a:cs typeface="Rockwell"/>
                <a:sym typeface="Rockwell"/>
              </a:rPr>
              <a:t>LIBRO DEL BUEN AMOR</a:t>
            </a:r>
            <a:endParaRPr i="1"/>
          </a:p>
        </p:txBody>
      </p:sp>
      <p:sp>
        <p:nvSpPr>
          <p:cNvPr id="124" name="Google Shape;124;p15"/>
          <p:cNvSpPr txBox="1"/>
          <p:nvPr>
            <p:ph idx="1" type="body"/>
          </p:nvPr>
        </p:nvSpPr>
        <p:spPr>
          <a:xfrm>
            <a:off x="780950" y="1628775"/>
            <a:ext cx="7752000" cy="46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■"/>
            </a:pPr>
            <a:r>
              <a:rPr b="1" i="0" lang="en-US" sz="2000" u="none">
                <a:solidFill>
                  <a:srgbClr val="000000"/>
                </a:solidFill>
              </a:rPr>
              <a:t>La obra es un </a:t>
            </a:r>
            <a:r>
              <a:rPr b="1" i="0" lang="en-US" sz="2000" u="non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rPr>
              <a:t>relato  autobiográfico</a:t>
            </a:r>
            <a:r>
              <a:rPr b="1" i="0" lang="en-US" sz="2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>
                <a:solidFill>
                  <a:srgbClr val="000000"/>
                </a:solidFill>
              </a:rPr>
              <a:t>- hilo conductor de la obra- cuyo protagonista es  un Arcipreste que cuenta sus frustradas aventuras amorosas solo o con la ayuda de una sagaz alcahueta. </a:t>
            </a:r>
            <a:endParaRPr b="1">
              <a:solidFill>
                <a:srgbClr val="000000"/>
              </a:solidFill>
            </a:endParaRPr>
          </a:p>
          <a:p>
            <a:pPr indent="-342900" lvl="0" marL="3429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</a:pPr>
            <a:r>
              <a:t/>
            </a:r>
            <a:endParaRPr b="1" i="0" sz="2000" u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■"/>
            </a:pPr>
            <a:r>
              <a:rPr b="1" i="0" lang="en-US" sz="2000" u="non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rPr>
              <a:t>Fábulas y cuentos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 naturaleza sentenciosa (con una moraleja)</a:t>
            </a:r>
            <a:endParaRPr>
              <a:solidFill>
                <a:srgbClr val="000000"/>
              </a:solidFill>
            </a:endParaRPr>
          </a:p>
          <a:p>
            <a:pPr indent="-342900" lvl="0" marL="3429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■"/>
            </a:pPr>
            <a:r>
              <a:rPr b="1" i="0" lang="en-US" sz="2000" u="non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rPr>
              <a:t>Sátiras</a:t>
            </a:r>
            <a:r>
              <a:rPr b="1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</a:t>
            </a:r>
            <a:r>
              <a:rPr b="1" i="0" lang="en-US" sz="2000" u="none">
                <a:solidFill>
                  <a:srgbClr val="000000"/>
                </a:solidFill>
              </a:rPr>
              <a:t>ontra defectos o vicios de la época ( sátira contra el poder del dinero)</a:t>
            </a:r>
            <a:endParaRPr b="1">
              <a:solidFill>
                <a:srgbClr val="000000"/>
              </a:solidFill>
            </a:endParaRPr>
          </a:p>
          <a:p>
            <a:pPr indent="-342900" lvl="0" marL="3429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■"/>
            </a:pPr>
            <a:r>
              <a:rPr b="1" i="0" lang="en-US" sz="2000" u="non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rPr>
              <a:t>Composiciones  líricas religiosas y profanas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(poemas a Santa María)</a:t>
            </a:r>
            <a:endParaRPr>
              <a:solidFill>
                <a:srgbClr val="000000"/>
              </a:solidFill>
            </a:endParaRPr>
          </a:p>
          <a:p>
            <a:pPr indent="-342900" lvl="0" marL="3429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</a:pPr>
            <a:r>
              <a:t/>
            </a:r>
            <a:endParaRPr b="1" i="0" sz="2000" u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■"/>
            </a:pPr>
            <a:r>
              <a:rPr b="1" i="0" lang="en-US" sz="2000" u="none">
                <a:solidFill>
                  <a:srgbClr val="FFFF99"/>
                </a:solidFill>
                <a:latin typeface="Arial"/>
                <a:ea typeface="Arial"/>
                <a:cs typeface="Arial"/>
                <a:sym typeface="Arial"/>
              </a:rPr>
              <a:t>Historias alegóricas y burlescas</a:t>
            </a:r>
            <a:r>
              <a:rPr b="1" i="0" lang="en-US" sz="2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(la Batalla de don Carnal y doña Cuaresma)</a:t>
            </a:r>
            <a:endParaRPr>
              <a:solidFill>
                <a:srgbClr val="000000"/>
              </a:solidFill>
            </a:endParaRPr>
          </a:p>
          <a:p>
            <a:pPr indent="-342900" lvl="0" marL="3429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</a:pPr>
            <a:r>
              <a:t/>
            </a:r>
            <a:endParaRPr b="1" i="0" sz="2000" u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342900" marR="0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indent="-228600" lvl="0" marL="342900" marR="0" rtl="0" algn="just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25" name="Google Shape;125;p15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2010-12-14T21:48:13Z</dcterms:created>
  <dc:creator>Valued Acer Customer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